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652" r:id="rId3"/>
  </p:sldMasterIdLst>
  <p:notesMasterIdLst>
    <p:notesMasterId r:id="rId20"/>
  </p:notesMasterIdLst>
  <p:sldIdLst>
    <p:sldId id="257" r:id="rId4"/>
    <p:sldId id="315" r:id="rId5"/>
    <p:sldId id="344" r:id="rId6"/>
    <p:sldId id="345" r:id="rId7"/>
    <p:sldId id="346" r:id="rId8"/>
    <p:sldId id="340" r:id="rId9"/>
    <p:sldId id="347" r:id="rId10"/>
    <p:sldId id="348" r:id="rId11"/>
    <p:sldId id="349" r:id="rId12"/>
    <p:sldId id="350" r:id="rId13"/>
    <p:sldId id="352" r:id="rId14"/>
    <p:sldId id="354" r:id="rId15"/>
    <p:sldId id="353" r:id="rId16"/>
    <p:sldId id="355" r:id="rId17"/>
    <p:sldId id="356" r:id="rId18"/>
    <p:sldId id="357"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73" d="100"/>
          <a:sy n="73" d="100"/>
        </p:scale>
        <p:origin x="1472"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3239C-BF28-4B95-96FF-8086DA92AC9B}" type="datetimeFigureOut">
              <a:rPr lang="en-US" smtClean="0"/>
              <a:t>8/3/2018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F7E2F8-CC37-4D0D-B957-687150645DF9}" type="slidenum">
              <a:rPr lang="en-US" smtClean="0"/>
              <a:t>‹#›</a:t>
            </a:fld>
            <a:endParaRPr lang="en-US"/>
          </a:p>
        </p:txBody>
      </p:sp>
    </p:spTree>
    <p:extLst>
      <p:ext uri="{BB962C8B-B14F-4D97-AF65-F5344CB8AC3E}">
        <p14:creationId xmlns:p14="http://schemas.microsoft.com/office/powerpoint/2010/main" val="234542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a:extLst>
              <a:ext uri="{FF2B5EF4-FFF2-40B4-BE49-F238E27FC236}">
                <a16:creationId xmlns:a16="http://schemas.microsoft.com/office/drawing/2014/main" id="{D1395427-549C-471D-97BB-F2D4032D8779}"/>
              </a:ext>
            </a:extLst>
          </p:cNvPr>
          <p:cNvSpPr>
            <a:spLocks noGrp="1" noChangeArrowheads="1"/>
          </p:cNvSpPr>
          <p:nvPr>
            <p:ph type="ftr" sz="quarter" idx="4"/>
          </p:nvPr>
        </p:nvSpPr>
        <p:spPr>
          <a:noFill/>
        </p:spPr>
        <p:txBody>
          <a:bodyPr/>
          <a:lstStyle>
            <a:lvl1pPr defTabSz="904875">
              <a:defRPr>
                <a:solidFill>
                  <a:schemeClr val="tx1"/>
                </a:solidFill>
                <a:latin typeface="Arial" panose="020B0604020202020204" pitchFamily="34" charset="0"/>
              </a:defRPr>
            </a:lvl1pPr>
            <a:lvl2pPr marL="742950" indent="-285750" defTabSz="904875">
              <a:defRPr>
                <a:solidFill>
                  <a:schemeClr val="tx1"/>
                </a:solidFill>
                <a:latin typeface="Arial" panose="020B0604020202020204" pitchFamily="34" charset="0"/>
              </a:defRPr>
            </a:lvl2pPr>
            <a:lvl3pPr marL="1143000" indent="-228600" defTabSz="904875">
              <a:defRPr>
                <a:solidFill>
                  <a:schemeClr val="tx1"/>
                </a:solidFill>
                <a:latin typeface="Arial" panose="020B0604020202020204" pitchFamily="34" charset="0"/>
              </a:defRPr>
            </a:lvl3pPr>
            <a:lvl4pPr marL="1600200" indent="-228600" defTabSz="904875">
              <a:defRPr>
                <a:solidFill>
                  <a:schemeClr val="tx1"/>
                </a:solidFill>
                <a:latin typeface="Arial" panose="020B0604020202020204" pitchFamily="34" charset="0"/>
              </a:defRPr>
            </a:lvl4pPr>
            <a:lvl5pPr marL="2057400" indent="-228600" defTabSz="904875">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defRPr>
                <a:solidFill>
                  <a:schemeClr val="tx1"/>
                </a:solidFill>
                <a:latin typeface="Arial" panose="020B0604020202020204" pitchFamily="34" charset="0"/>
              </a:defRPr>
            </a:lvl9pPr>
          </a:lstStyle>
          <a:p>
            <a:r>
              <a:rPr lang="en-US" altLang="en-US"/>
              <a:t>Copyright </a:t>
            </a:r>
            <a:r>
              <a:rPr lang="en-US" altLang="en-US">
                <a:cs typeface="Times New Roman" panose="02020603050405020304" pitchFamily="18" charset="0"/>
              </a:rPr>
              <a:t>© </a:t>
            </a:r>
            <a:r>
              <a:rPr lang="en-US" altLang="en-US"/>
              <a:t>2009</a:t>
            </a:r>
          </a:p>
          <a:p>
            <a:r>
              <a:rPr lang="en-US" altLang="en-US"/>
              <a:t>NICCP</a:t>
            </a:r>
          </a:p>
        </p:txBody>
      </p:sp>
      <p:sp>
        <p:nvSpPr>
          <p:cNvPr id="38915" name="Rectangle 7">
            <a:extLst>
              <a:ext uri="{FF2B5EF4-FFF2-40B4-BE49-F238E27FC236}">
                <a16:creationId xmlns:a16="http://schemas.microsoft.com/office/drawing/2014/main" id="{DFA041E7-B268-44DC-A0D6-EF2F5D4F4AF2}"/>
              </a:ext>
            </a:extLst>
          </p:cNvPr>
          <p:cNvSpPr>
            <a:spLocks noGrp="1" noChangeArrowheads="1"/>
          </p:cNvSpPr>
          <p:nvPr>
            <p:ph type="sldNum" sz="quarter" idx="5"/>
          </p:nvPr>
        </p:nvSpPr>
        <p:spPr>
          <a:noFill/>
        </p:spPr>
        <p:txBody>
          <a:bodyPr/>
          <a:lstStyle>
            <a:lvl1pPr defTabSz="904875">
              <a:defRPr>
                <a:solidFill>
                  <a:schemeClr val="tx1"/>
                </a:solidFill>
                <a:latin typeface="Arial" panose="020B0604020202020204" pitchFamily="34" charset="0"/>
              </a:defRPr>
            </a:lvl1pPr>
            <a:lvl2pPr marL="742950" indent="-285750" defTabSz="904875">
              <a:defRPr>
                <a:solidFill>
                  <a:schemeClr val="tx1"/>
                </a:solidFill>
                <a:latin typeface="Arial" panose="020B0604020202020204" pitchFamily="34" charset="0"/>
              </a:defRPr>
            </a:lvl2pPr>
            <a:lvl3pPr marL="1143000" indent="-228600" defTabSz="904875">
              <a:defRPr>
                <a:solidFill>
                  <a:schemeClr val="tx1"/>
                </a:solidFill>
                <a:latin typeface="Arial" panose="020B0604020202020204" pitchFamily="34" charset="0"/>
              </a:defRPr>
            </a:lvl3pPr>
            <a:lvl4pPr marL="1600200" indent="-228600" defTabSz="904875">
              <a:defRPr>
                <a:solidFill>
                  <a:schemeClr val="tx1"/>
                </a:solidFill>
                <a:latin typeface="Arial" panose="020B0604020202020204" pitchFamily="34" charset="0"/>
              </a:defRPr>
            </a:lvl4pPr>
            <a:lvl5pPr marL="2057400" indent="-228600" defTabSz="904875">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defRPr>
                <a:solidFill>
                  <a:schemeClr val="tx1"/>
                </a:solidFill>
                <a:latin typeface="Arial" panose="020B0604020202020204" pitchFamily="34" charset="0"/>
              </a:defRPr>
            </a:lvl9pPr>
          </a:lstStyle>
          <a:p>
            <a:fld id="{3F9C4B76-40C5-4B8D-9417-C24AD78E9C94}" type="slidenum">
              <a:rPr lang="en-US" altLang="en-US">
                <a:latin typeface="Times New Roman" panose="02020603050405020304" pitchFamily="18" charset="0"/>
              </a:rPr>
              <a:pPr/>
              <a:t>6</a:t>
            </a:fld>
            <a:endParaRPr lang="en-US" altLang="en-US">
              <a:latin typeface="Times New Roman" panose="02020603050405020304" pitchFamily="18" charset="0"/>
            </a:endParaRPr>
          </a:p>
        </p:txBody>
      </p:sp>
      <p:sp>
        <p:nvSpPr>
          <p:cNvPr id="38916" name="Rectangle 4">
            <a:extLst>
              <a:ext uri="{FF2B5EF4-FFF2-40B4-BE49-F238E27FC236}">
                <a16:creationId xmlns:a16="http://schemas.microsoft.com/office/drawing/2014/main" id="{05FCBF19-08BE-4745-89EC-0F2586062D2D}"/>
              </a:ext>
            </a:extLst>
          </p:cNvPr>
          <p:cNvSpPr>
            <a:spLocks noGrp="1" noRot="1" noChangeAspect="1" noChangeArrowheads="1" noTextEdit="1"/>
          </p:cNvSpPr>
          <p:nvPr>
            <p:ph type="sldImg"/>
          </p:nvPr>
        </p:nvSpPr>
        <p:spPr>
          <a:ln/>
        </p:spPr>
      </p:sp>
      <p:sp>
        <p:nvSpPr>
          <p:cNvPr id="38917" name="Rectangle 5">
            <a:extLst>
              <a:ext uri="{FF2B5EF4-FFF2-40B4-BE49-F238E27FC236}">
                <a16:creationId xmlns:a16="http://schemas.microsoft.com/office/drawing/2014/main" id="{0A143E70-F38E-4B3C-8AAC-1B7162082439}"/>
              </a:ext>
            </a:extLst>
          </p:cNvPr>
          <p:cNvSpPr>
            <a:spLocks noGrp="1" noChangeArrowheads="1"/>
          </p:cNvSpPr>
          <p:nvPr>
            <p:ph type="body" idx="1"/>
          </p:nvPr>
        </p:nvSpPr>
        <p:spPr>
          <a:noFill/>
        </p:spPr>
        <p:txBody>
          <a:bodyPr/>
          <a:lstStyle/>
          <a:p>
            <a:r>
              <a:rPr lang="en-US" altLang="en-US" b="0" dirty="0">
                <a:latin typeface="Arial" panose="020B0604020202020204" pitchFamily="34" charset="0"/>
              </a:rPr>
              <a:t>Now let's look at some award letters to see what can be achieved with proper financial aid planning.  Please note the total amount of financial aid and the amount of grants and scholarships .  Financial aid is not just loans and work-study.</a:t>
            </a:r>
          </a:p>
          <a:p>
            <a:endParaRPr lang="en-US" altLang="en-US" b="0" dirty="0">
              <a:latin typeface="Arial" panose="020B0604020202020204" pitchFamily="34" charset="0"/>
            </a:endParaRPr>
          </a:p>
          <a:p>
            <a:r>
              <a:rPr lang="en-US" altLang="en-US" b="0" dirty="0">
                <a:latin typeface="Arial" panose="020B0604020202020204" pitchFamily="34" charset="0"/>
              </a:rPr>
              <a:t>This sample award letter is from Columbia University in New York.  It is an Ivy League college.  The total cost of attendance was $57,905.  The total financial aid offered was $36,172.  Grants and scholarships totaled $26,896.</a:t>
            </a:r>
          </a:p>
        </p:txBody>
      </p:sp>
    </p:spTree>
    <p:extLst>
      <p:ext uri="{BB962C8B-B14F-4D97-AF65-F5344CB8AC3E}">
        <p14:creationId xmlns:p14="http://schemas.microsoft.com/office/powerpoint/2010/main" val="357415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3794" name="Title Placeholder 1"/>
          <p:cNvSpPr>
            <a:spLocks noGrp="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33795" name="Text Placeholder 2"/>
          <p:cNvSpPr>
            <a:spLocks noGrp="1"/>
          </p:cNvSpPr>
          <p:nvPr>
            <p:ph type="subTitle" idx="1"/>
          </p:nvPr>
        </p:nvSpPr>
        <p:spPr>
          <a:xfrm>
            <a:off x="1371600" y="3886200"/>
            <a:ext cx="6400800" cy="1752600"/>
          </a:xfrm>
        </p:spPr>
        <p:txBody>
          <a:bodyPr/>
          <a:lstStyle>
            <a:lvl1pPr marL="0" indent="0" algn="ctr">
              <a:buFont typeface="Arial" charset="0"/>
              <a:buNone/>
              <a:defRPr/>
            </a:lvl1pPr>
          </a:lstStyle>
          <a:p>
            <a:pPr lvl="0"/>
            <a:r>
              <a:rPr lang="en-US" noProof="0"/>
              <a:t>Click to edit Master subtitle style</a:t>
            </a:r>
          </a:p>
        </p:txBody>
      </p:sp>
      <p:sp>
        <p:nvSpPr>
          <p:cNvPr id="4" name="Slide Number Placeholder 5">
            <a:extLst>
              <a:ext uri="{FF2B5EF4-FFF2-40B4-BE49-F238E27FC236}">
                <a16:creationId xmlns:a16="http://schemas.microsoft.com/office/drawing/2014/main" id="{BD0AB9B1-E276-4B01-B996-C3128EF65490}"/>
              </a:ext>
            </a:extLst>
          </p:cNvPr>
          <p:cNvSpPr>
            <a:spLocks noGrp="1"/>
          </p:cNvSpPr>
          <p:nvPr>
            <p:ph type="sldNum" sz="quarter" idx="10"/>
          </p:nvPr>
        </p:nvSpPr>
        <p:spPr>
          <a:xfrm>
            <a:off x="6553200" y="6245225"/>
            <a:ext cx="2133600" cy="476250"/>
          </a:xfrm>
        </p:spPr>
        <p:txBody>
          <a:bodyPr/>
          <a:lstStyle>
            <a:lvl1pPr>
              <a:defRPr/>
            </a:lvl1pPr>
          </a:lstStyle>
          <a:p>
            <a:fld id="{ADA55BA7-8B82-40C4-81FC-632F5AE7FF70}" type="slidenum">
              <a:rPr lang="en-US" altLang="en-US"/>
              <a:pPr/>
              <a:t>‹#›</a:t>
            </a:fld>
            <a:endParaRPr lang="en-US" altLang="en-US"/>
          </a:p>
        </p:txBody>
      </p:sp>
    </p:spTree>
    <p:extLst>
      <p:ext uri="{BB962C8B-B14F-4D97-AF65-F5344CB8AC3E}">
        <p14:creationId xmlns:p14="http://schemas.microsoft.com/office/powerpoint/2010/main" val="834636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A1F848D3-C206-4C5D-8141-A87AC07C9632}"/>
              </a:ext>
            </a:extLst>
          </p:cNvPr>
          <p:cNvSpPr>
            <a:spLocks noGrp="1"/>
          </p:cNvSpPr>
          <p:nvPr>
            <p:ph type="sldNum" sz="quarter" idx="10"/>
          </p:nvPr>
        </p:nvSpPr>
        <p:spPr/>
        <p:txBody>
          <a:bodyPr/>
          <a:lstStyle>
            <a:lvl1pPr>
              <a:defRPr/>
            </a:lvl1pPr>
          </a:lstStyle>
          <a:p>
            <a:fld id="{F38D646C-41F9-4622-B08A-BF83F8744E38}" type="slidenum">
              <a:rPr lang="en-US" altLang="en-US"/>
              <a:pPr/>
              <a:t>‹#›</a:t>
            </a:fld>
            <a:endParaRPr lang="en-US" altLang="en-US"/>
          </a:p>
        </p:txBody>
      </p:sp>
    </p:spTree>
    <p:extLst>
      <p:ext uri="{BB962C8B-B14F-4D97-AF65-F5344CB8AC3E}">
        <p14:creationId xmlns:p14="http://schemas.microsoft.com/office/powerpoint/2010/main" val="2914917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5D82819B-C630-45FF-8F4C-1EB08378E3AB}"/>
              </a:ext>
            </a:extLst>
          </p:cNvPr>
          <p:cNvSpPr>
            <a:spLocks noGrp="1"/>
          </p:cNvSpPr>
          <p:nvPr>
            <p:ph type="sldNum" sz="quarter" idx="10"/>
          </p:nvPr>
        </p:nvSpPr>
        <p:spPr/>
        <p:txBody>
          <a:bodyPr/>
          <a:lstStyle>
            <a:lvl1pPr>
              <a:defRPr/>
            </a:lvl1pPr>
          </a:lstStyle>
          <a:p>
            <a:fld id="{7BF71D39-3493-44D7-89E6-7D93FD9F0E61}" type="slidenum">
              <a:rPr lang="en-US" altLang="en-US"/>
              <a:pPr/>
              <a:t>‹#›</a:t>
            </a:fld>
            <a:endParaRPr lang="en-US" altLang="en-US"/>
          </a:p>
        </p:txBody>
      </p:sp>
    </p:spTree>
    <p:extLst>
      <p:ext uri="{BB962C8B-B14F-4D97-AF65-F5344CB8AC3E}">
        <p14:creationId xmlns:p14="http://schemas.microsoft.com/office/powerpoint/2010/main" val="4033151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5">
            <a:extLst>
              <a:ext uri="{FF2B5EF4-FFF2-40B4-BE49-F238E27FC236}">
                <a16:creationId xmlns:a16="http://schemas.microsoft.com/office/drawing/2014/main" id="{F28ADDA7-9AAB-46FF-B9A0-F72E68F918B7}"/>
              </a:ext>
            </a:extLst>
          </p:cNvPr>
          <p:cNvSpPr>
            <a:spLocks noGrp="1"/>
          </p:cNvSpPr>
          <p:nvPr>
            <p:ph type="sldNum" sz="quarter" idx="10"/>
          </p:nvPr>
        </p:nvSpPr>
        <p:spPr/>
        <p:txBody>
          <a:bodyPr/>
          <a:lstStyle>
            <a:lvl1pPr>
              <a:defRPr/>
            </a:lvl1pPr>
          </a:lstStyle>
          <a:p>
            <a:fld id="{4948114B-AF00-488D-A7A6-6A217883866D}" type="slidenum">
              <a:rPr lang="en-US" altLang="en-US"/>
              <a:pPr/>
              <a:t>‹#›</a:t>
            </a:fld>
            <a:endParaRPr lang="en-US" altLang="en-US"/>
          </a:p>
        </p:txBody>
      </p:sp>
    </p:spTree>
    <p:extLst>
      <p:ext uri="{BB962C8B-B14F-4D97-AF65-F5344CB8AC3E}">
        <p14:creationId xmlns:p14="http://schemas.microsoft.com/office/powerpoint/2010/main" val="3682032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9CDC7059-C2EB-4DAC-898F-15449FF8EAE7}"/>
              </a:ext>
            </a:extLst>
          </p:cNvPr>
          <p:cNvSpPr>
            <a:spLocks noGrp="1"/>
          </p:cNvSpPr>
          <p:nvPr>
            <p:ph type="sldNum" sz="quarter" idx="10"/>
          </p:nvPr>
        </p:nvSpPr>
        <p:spPr/>
        <p:txBody>
          <a:bodyPr/>
          <a:lstStyle>
            <a:lvl1pPr>
              <a:defRPr/>
            </a:lvl1pPr>
          </a:lstStyle>
          <a:p>
            <a:fld id="{68F39030-A0A5-4CC3-B3D4-D774BC577C47}" type="slidenum">
              <a:rPr lang="en-US" altLang="en-US"/>
              <a:pPr/>
              <a:t>‹#›</a:t>
            </a:fld>
            <a:endParaRPr lang="en-US" altLang="en-US"/>
          </a:p>
        </p:txBody>
      </p:sp>
    </p:spTree>
    <p:extLst>
      <p:ext uri="{BB962C8B-B14F-4D97-AF65-F5344CB8AC3E}">
        <p14:creationId xmlns:p14="http://schemas.microsoft.com/office/powerpoint/2010/main" val="2661362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5">
            <a:extLst>
              <a:ext uri="{FF2B5EF4-FFF2-40B4-BE49-F238E27FC236}">
                <a16:creationId xmlns:a16="http://schemas.microsoft.com/office/drawing/2014/main" id="{CFD8A2D2-D019-4F7D-B403-411F2ABC94E5}"/>
              </a:ext>
            </a:extLst>
          </p:cNvPr>
          <p:cNvSpPr>
            <a:spLocks noGrp="1"/>
          </p:cNvSpPr>
          <p:nvPr>
            <p:ph type="sldNum" sz="quarter" idx="10"/>
          </p:nvPr>
        </p:nvSpPr>
        <p:spPr/>
        <p:txBody>
          <a:bodyPr/>
          <a:lstStyle>
            <a:lvl1pPr>
              <a:defRPr/>
            </a:lvl1pPr>
          </a:lstStyle>
          <a:p>
            <a:fld id="{21390A11-D8C0-41DE-8753-E65CB8ECD646}" type="slidenum">
              <a:rPr lang="en-US" altLang="en-US"/>
              <a:pPr/>
              <a:t>‹#›</a:t>
            </a:fld>
            <a:endParaRPr lang="en-US" altLang="en-US"/>
          </a:p>
        </p:txBody>
      </p:sp>
    </p:spTree>
    <p:extLst>
      <p:ext uri="{BB962C8B-B14F-4D97-AF65-F5344CB8AC3E}">
        <p14:creationId xmlns:p14="http://schemas.microsoft.com/office/powerpoint/2010/main" val="1033043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38B3AE57-E727-4E81-99C2-721D806A9A87}"/>
              </a:ext>
            </a:extLst>
          </p:cNvPr>
          <p:cNvSpPr>
            <a:spLocks noGrp="1"/>
          </p:cNvSpPr>
          <p:nvPr>
            <p:ph type="sldNum" sz="quarter" idx="10"/>
          </p:nvPr>
        </p:nvSpPr>
        <p:spPr/>
        <p:txBody>
          <a:bodyPr/>
          <a:lstStyle>
            <a:lvl1pPr>
              <a:defRPr/>
            </a:lvl1pPr>
          </a:lstStyle>
          <a:p>
            <a:fld id="{D80C80FD-F257-4BC5-ACFC-B79E7A804897}" type="slidenum">
              <a:rPr lang="en-US" altLang="en-US"/>
              <a:pPr/>
              <a:t>‹#›</a:t>
            </a:fld>
            <a:endParaRPr lang="en-US" altLang="en-US"/>
          </a:p>
        </p:txBody>
      </p:sp>
    </p:spTree>
    <p:extLst>
      <p:ext uri="{BB962C8B-B14F-4D97-AF65-F5344CB8AC3E}">
        <p14:creationId xmlns:p14="http://schemas.microsoft.com/office/powerpoint/2010/main" val="3369379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46CB66FE-8987-440B-988A-618763F7FFBB}"/>
              </a:ext>
            </a:extLst>
          </p:cNvPr>
          <p:cNvSpPr>
            <a:spLocks noGrp="1"/>
          </p:cNvSpPr>
          <p:nvPr>
            <p:ph type="sldNum" sz="quarter" idx="10"/>
          </p:nvPr>
        </p:nvSpPr>
        <p:spPr/>
        <p:txBody>
          <a:bodyPr/>
          <a:lstStyle>
            <a:lvl1pPr>
              <a:defRPr/>
            </a:lvl1pPr>
          </a:lstStyle>
          <a:p>
            <a:fld id="{33EA484E-E47B-4E27-A156-9AC1BE3DB9EC}" type="slidenum">
              <a:rPr lang="en-US" altLang="en-US"/>
              <a:pPr/>
              <a:t>‹#›</a:t>
            </a:fld>
            <a:endParaRPr lang="en-US" altLang="en-US"/>
          </a:p>
        </p:txBody>
      </p:sp>
    </p:spTree>
    <p:extLst>
      <p:ext uri="{BB962C8B-B14F-4D97-AF65-F5344CB8AC3E}">
        <p14:creationId xmlns:p14="http://schemas.microsoft.com/office/powerpoint/2010/main" val="3736232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id="{54BFB370-F37A-4F89-BB93-DF1FC3964456}"/>
              </a:ext>
            </a:extLst>
          </p:cNvPr>
          <p:cNvSpPr>
            <a:spLocks noGrp="1"/>
          </p:cNvSpPr>
          <p:nvPr>
            <p:ph type="sldNum" sz="quarter" idx="10"/>
          </p:nvPr>
        </p:nvSpPr>
        <p:spPr/>
        <p:txBody>
          <a:bodyPr/>
          <a:lstStyle>
            <a:lvl1pPr>
              <a:defRPr/>
            </a:lvl1pPr>
          </a:lstStyle>
          <a:p>
            <a:fld id="{62983380-9085-4CBC-8287-61B459BB6DDE}" type="slidenum">
              <a:rPr lang="en-US" altLang="en-US"/>
              <a:pPr/>
              <a:t>‹#›</a:t>
            </a:fld>
            <a:endParaRPr lang="en-US" altLang="en-US"/>
          </a:p>
        </p:txBody>
      </p:sp>
    </p:spTree>
    <p:extLst>
      <p:ext uri="{BB962C8B-B14F-4D97-AF65-F5344CB8AC3E}">
        <p14:creationId xmlns:p14="http://schemas.microsoft.com/office/powerpoint/2010/main" val="37652448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AFA4367-630E-480A-9249-1A618695616F}"/>
              </a:ext>
            </a:extLst>
          </p:cNvPr>
          <p:cNvSpPr>
            <a:spLocks noGrp="1"/>
          </p:cNvSpPr>
          <p:nvPr>
            <p:ph type="sldNum" sz="quarter" idx="10"/>
          </p:nvPr>
        </p:nvSpPr>
        <p:spPr/>
        <p:txBody>
          <a:bodyPr/>
          <a:lstStyle>
            <a:lvl1pPr>
              <a:defRPr/>
            </a:lvl1pPr>
          </a:lstStyle>
          <a:p>
            <a:fld id="{22F3EC47-C4F5-452E-9574-F8291FAEC891}" type="slidenum">
              <a:rPr lang="en-US" altLang="en-US"/>
              <a:pPr/>
              <a:t>‹#›</a:t>
            </a:fld>
            <a:endParaRPr lang="en-US" altLang="en-US"/>
          </a:p>
        </p:txBody>
      </p:sp>
    </p:spTree>
    <p:extLst>
      <p:ext uri="{BB962C8B-B14F-4D97-AF65-F5344CB8AC3E}">
        <p14:creationId xmlns:p14="http://schemas.microsoft.com/office/powerpoint/2010/main" val="1013064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50163FC4-5501-4B27-927F-2B9F206E88AC}"/>
              </a:ext>
            </a:extLst>
          </p:cNvPr>
          <p:cNvSpPr>
            <a:spLocks noGrp="1"/>
          </p:cNvSpPr>
          <p:nvPr>
            <p:ph type="sldNum" sz="quarter" idx="10"/>
          </p:nvPr>
        </p:nvSpPr>
        <p:spPr/>
        <p:txBody>
          <a:bodyPr/>
          <a:lstStyle>
            <a:lvl1pPr>
              <a:defRPr/>
            </a:lvl1pPr>
          </a:lstStyle>
          <a:p>
            <a:fld id="{B674AB7A-633F-40BD-974E-E06CA8391327}" type="slidenum">
              <a:rPr lang="en-US" altLang="en-US"/>
              <a:pPr/>
              <a:t>‹#›</a:t>
            </a:fld>
            <a:endParaRPr lang="en-US" altLang="en-US"/>
          </a:p>
        </p:txBody>
      </p:sp>
    </p:spTree>
    <p:extLst>
      <p:ext uri="{BB962C8B-B14F-4D97-AF65-F5344CB8AC3E}">
        <p14:creationId xmlns:p14="http://schemas.microsoft.com/office/powerpoint/2010/main" val="4257335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DF381D32-D087-48C6-B041-218B03C3A2BF}"/>
              </a:ext>
            </a:extLst>
          </p:cNvPr>
          <p:cNvSpPr>
            <a:spLocks noGrp="1"/>
          </p:cNvSpPr>
          <p:nvPr>
            <p:ph type="sldNum" sz="quarter" idx="10"/>
          </p:nvPr>
        </p:nvSpPr>
        <p:spPr/>
        <p:txBody>
          <a:bodyPr/>
          <a:lstStyle>
            <a:lvl1pPr>
              <a:defRPr/>
            </a:lvl1pPr>
          </a:lstStyle>
          <a:p>
            <a:fld id="{7D349EFF-B80E-426A-A294-0028B99B5D83}" type="slidenum">
              <a:rPr lang="en-US" altLang="en-US"/>
              <a:pPr/>
              <a:t>‹#›</a:t>
            </a:fld>
            <a:endParaRPr lang="en-US" altLang="en-US"/>
          </a:p>
        </p:txBody>
      </p:sp>
    </p:spTree>
    <p:extLst>
      <p:ext uri="{BB962C8B-B14F-4D97-AF65-F5344CB8AC3E}">
        <p14:creationId xmlns:p14="http://schemas.microsoft.com/office/powerpoint/2010/main" val="28778963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D078262A-30C4-4275-B376-ED05008C7503}"/>
              </a:ext>
            </a:extLst>
          </p:cNvPr>
          <p:cNvSpPr>
            <a:spLocks noGrp="1"/>
          </p:cNvSpPr>
          <p:nvPr>
            <p:ph type="sldNum" sz="quarter" idx="10"/>
          </p:nvPr>
        </p:nvSpPr>
        <p:spPr/>
        <p:txBody>
          <a:bodyPr/>
          <a:lstStyle>
            <a:lvl1pPr>
              <a:defRPr/>
            </a:lvl1pPr>
          </a:lstStyle>
          <a:p>
            <a:fld id="{F20FE449-3018-4A7D-8B46-69BD951C5C15}" type="slidenum">
              <a:rPr lang="en-US" altLang="en-US"/>
              <a:pPr/>
              <a:t>‹#›</a:t>
            </a:fld>
            <a:endParaRPr lang="en-US" altLang="en-US"/>
          </a:p>
        </p:txBody>
      </p:sp>
    </p:spTree>
    <p:extLst>
      <p:ext uri="{BB962C8B-B14F-4D97-AF65-F5344CB8AC3E}">
        <p14:creationId xmlns:p14="http://schemas.microsoft.com/office/powerpoint/2010/main" val="2875704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F0A1379B-2CD9-47ED-8DC6-3662DE7F91B6}"/>
              </a:ext>
            </a:extLst>
          </p:cNvPr>
          <p:cNvSpPr>
            <a:spLocks noGrp="1"/>
          </p:cNvSpPr>
          <p:nvPr>
            <p:ph type="sldNum" sz="quarter" idx="10"/>
          </p:nvPr>
        </p:nvSpPr>
        <p:spPr/>
        <p:txBody>
          <a:bodyPr/>
          <a:lstStyle>
            <a:lvl1pPr>
              <a:defRPr/>
            </a:lvl1pPr>
          </a:lstStyle>
          <a:p>
            <a:fld id="{2521A2C8-406E-4E75-8BFE-780C04DC5EEA}" type="slidenum">
              <a:rPr lang="en-US" altLang="en-US"/>
              <a:pPr/>
              <a:t>‹#›</a:t>
            </a:fld>
            <a:endParaRPr lang="en-US" altLang="en-US"/>
          </a:p>
        </p:txBody>
      </p:sp>
    </p:spTree>
    <p:extLst>
      <p:ext uri="{BB962C8B-B14F-4D97-AF65-F5344CB8AC3E}">
        <p14:creationId xmlns:p14="http://schemas.microsoft.com/office/powerpoint/2010/main" val="4995657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D7D37623-403B-4EC9-8266-233219D3DDDD}"/>
              </a:ext>
            </a:extLst>
          </p:cNvPr>
          <p:cNvSpPr>
            <a:spLocks noGrp="1"/>
          </p:cNvSpPr>
          <p:nvPr>
            <p:ph type="sldNum" sz="quarter" idx="10"/>
          </p:nvPr>
        </p:nvSpPr>
        <p:spPr/>
        <p:txBody>
          <a:bodyPr/>
          <a:lstStyle>
            <a:lvl1pPr>
              <a:defRPr/>
            </a:lvl1pPr>
          </a:lstStyle>
          <a:p>
            <a:fld id="{80751146-E868-4AE6-ACAE-8BE4DF5B9341}" type="slidenum">
              <a:rPr lang="en-US" altLang="en-US"/>
              <a:pPr/>
              <a:t>‹#›</a:t>
            </a:fld>
            <a:endParaRPr lang="en-US" altLang="en-US"/>
          </a:p>
        </p:txBody>
      </p:sp>
    </p:spTree>
    <p:extLst>
      <p:ext uri="{BB962C8B-B14F-4D97-AF65-F5344CB8AC3E}">
        <p14:creationId xmlns:p14="http://schemas.microsoft.com/office/powerpoint/2010/main" val="29245787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620000" cy="1143000"/>
          </a:xfrm>
        </p:spPr>
        <p:txBody>
          <a:bodyPr/>
          <a:lstStyle/>
          <a:p>
            <a:r>
              <a:rPr lang="en-US"/>
              <a:t>Click to edit Master title style</a:t>
            </a:r>
          </a:p>
        </p:txBody>
      </p:sp>
      <p:sp>
        <p:nvSpPr>
          <p:cNvPr id="3" name="Table Placeholder 2"/>
          <p:cNvSpPr>
            <a:spLocks noGrp="1"/>
          </p:cNvSpPr>
          <p:nvPr>
            <p:ph type="tbl" idx="1"/>
          </p:nvPr>
        </p:nvSpPr>
        <p:spPr>
          <a:xfrm>
            <a:off x="533400" y="1524000"/>
            <a:ext cx="7391400" cy="4800600"/>
          </a:xfrm>
        </p:spPr>
        <p:txBody>
          <a:bodyPr/>
          <a:lstStyle/>
          <a:p>
            <a:pPr lvl="0"/>
            <a:endParaRPr lang="en-US" noProof="0"/>
          </a:p>
        </p:txBody>
      </p:sp>
      <p:sp>
        <p:nvSpPr>
          <p:cNvPr id="4" name="Rectangle 4">
            <a:extLst>
              <a:ext uri="{FF2B5EF4-FFF2-40B4-BE49-F238E27FC236}">
                <a16:creationId xmlns:a16="http://schemas.microsoft.com/office/drawing/2014/main" id="{45870460-733C-41D4-8B70-AFBB0907D87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82B5602-9B74-4BC6-B7CB-66D348F2EB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C7E7526-54EF-44E6-8EC4-11CF33418CAE}"/>
              </a:ext>
            </a:extLst>
          </p:cNvPr>
          <p:cNvSpPr>
            <a:spLocks noGrp="1" noChangeArrowheads="1"/>
          </p:cNvSpPr>
          <p:nvPr>
            <p:ph type="sldNum" sz="quarter" idx="12"/>
          </p:nvPr>
        </p:nvSpPr>
        <p:spPr>
          <a:ln/>
        </p:spPr>
        <p:txBody>
          <a:bodyPr/>
          <a:lstStyle>
            <a:lvl1pPr>
              <a:defRPr/>
            </a:lvl1pPr>
          </a:lstStyle>
          <a:p>
            <a:fld id="{636F96D9-5A59-470D-906D-0DD924985705}" type="slidenum">
              <a:rPr lang="en-US" altLang="en-US"/>
              <a:pPr/>
              <a:t>‹#›</a:t>
            </a:fld>
            <a:endParaRPr lang="en-US" altLang="en-US"/>
          </a:p>
        </p:txBody>
      </p:sp>
    </p:spTree>
    <p:extLst>
      <p:ext uri="{BB962C8B-B14F-4D97-AF65-F5344CB8AC3E}">
        <p14:creationId xmlns:p14="http://schemas.microsoft.com/office/powerpoint/2010/main" val="11705497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4818" name="Title Placeholder 1"/>
          <p:cNvSpPr>
            <a:spLocks noGrp="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34819" name="Text Placeholder 2"/>
          <p:cNvSpPr>
            <a:spLocks noGrp="1"/>
          </p:cNvSpPr>
          <p:nvPr>
            <p:ph type="subTitle" idx="1"/>
          </p:nvPr>
        </p:nvSpPr>
        <p:spPr>
          <a:xfrm>
            <a:off x="1371600" y="3886200"/>
            <a:ext cx="6400800" cy="1752600"/>
          </a:xfrm>
        </p:spPr>
        <p:txBody>
          <a:bodyPr/>
          <a:lstStyle>
            <a:lvl1pPr marL="0" indent="0" algn="ctr">
              <a:buFont typeface="Arial" charset="0"/>
              <a:buNone/>
              <a:defRPr/>
            </a:lvl1pPr>
          </a:lstStyle>
          <a:p>
            <a:pPr lvl="0"/>
            <a:r>
              <a:rPr lang="en-US" noProof="0"/>
              <a:t>Click to edit Master subtitle style</a:t>
            </a:r>
          </a:p>
        </p:txBody>
      </p:sp>
    </p:spTree>
    <p:extLst>
      <p:ext uri="{BB962C8B-B14F-4D97-AF65-F5344CB8AC3E}">
        <p14:creationId xmlns:p14="http://schemas.microsoft.com/office/powerpoint/2010/main" val="26951266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26081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590756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87031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0646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5404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5">
            <a:extLst>
              <a:ext uri="{FF2B5EF4-FFF2-40B4-BE49-F238E27FC236}">
                <a16:creationId xmlns:a16="http://schemas.microsoft.com/office/drawing/2014/main" id="{183F0F15-6873-42AD-BF16-1978FA5B963E}"/>
              </a:ext>
            </a:extLst>
          </p:cNvPr>
          <p:cNvSpPr>
            <a:spLocks noGrp="1"/>
          </p:cNvSpPr>
          <p:nvPr>
            <p:ph type="sldNum" sz="quarter" idx="10"/>
          </p:nvPr>
        </p:nvSpPr>
        <p:spPr/>
        <p:txBody>
          <a:bodyPr/>
          <a:lstStyle>
            <a:lvl1pPr>
              <a:defRPr/>
            </a:lvl1pPr>
          </a:lstStyle>
          <a:p>
            <a:fld id="{3E8B01C7-325A-4F0F-918A-967FF74A1808}" type="slidenum">
              <a:rPr lang="en-US" altLang="en-US"/>
              <a:pPr/>
              <a:t>‹#›</a:t>
            </a:fld>
            <a:endParaRPr lang="en-US" altLang="en-US"/>
          </a:p>
        </p:txBody>
      </p:sp>
    </p:spTree>
    <p:extLst>
      <p:ext uri="{BB962C8B-B14F-4D97-AF65-F5344CB8AC3E}">
        <p14:creationId xmlns:p14="http://schemas.microsoft.com/office/powerpoint/2010/main" val="3589546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909391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397701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00748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08083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637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242F1CC4-EF27-45EC-877E-405519F2BB6F}"/>
              </a:ext>
            </a:extLst>
          </p:cNvPr>
          <p:cNvSpPr>
            <a:spLocks noGrp="1"/>
          </p:cNvSpPr>
          <p:nvPr>
            <p:ph type="sldNum" sz="quarter" idx="10"/>
          </p:nvPr>
        </p:nvSpPr>
        <p:spPr/>
        <p:txBody>
          <a:bodyPr/>
          <a:lstStyle>
            <a:lvl1pPr>
              <a:defRPr/>
            </a:lvl1pPr>
          </a:lstStyle>
          <a:p>
            <a:fld id="{D15586AB-3E11-49CC-A608-E8F7A5F17103}" type="slidenum">
              <a:rPr lang="en-US" altLang="en-US"/>
              <a:pPr/>
              <a:t>‹#›</a:t>
            </a:fld>
            <a:endParaRPr lang="en-US" altLang="en-US"/>
          </a:p>
        </p:txBody>
      </p:sp>
    </p:spTree>
    <p:extLst>
      <p:ext uri="{BB962C8B-B14F-4D97-AF65-F5344CB8AC3E}">
        <p14:creationId xmlns:p14="http://schemas.microsoft.com/office/powerpoint/2010/main" val="4158354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9EFE5878-B969-44D3-BCB8-40E1D48241B6}"/>
              </a:ext>
            </a:extLst>
          </p:cNvPr>
          <p:cNvSpPr>
            <a:spLocks noGrp="1"/>
          </p:cNvSpPr>
          <p:nvPr>
            <p:ph type="sldNum" sz="quarter" idx="10"/>
          </p:nvPr>
        </p:nvSpPr>
        <p:spPr/>
        <p:txBody>
          <a:bodyPr/>
          <a:lstStyle>
            <a:lvl1pPr>
              <a:defRPr/>
            </a:lvl1pPr>
          </a:lstStyle>
          <a:p>
            <a:fld id="{E809118F-A52A-41AC-8EE7-7187E3219A18}" type="slidenum">
              <a:rPr lang="en-US" altLang="en-US"/>
              <a:pPr/>
              <a:t>‹#›</a:t>
            </a:fld>
            <a:endParaRPr lang="en-US" altLang="en-US"/>
          </a:p>
        </p:txBody>
      </p:sp>
    </p:spTree>
    <p:extLst>
      <p:ext uri="{BB962C8B-B14F-4D97-AF65-F5344CB8AC3E}">
        <p14:creationId xmlns:p14="http://schemas.microsoft.com/office/powerpoint/2010/main" val="329814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id="{E7EF532D-4B4B-4906-A057-102F1F02C40E}"/>
              </a:ext>
            </a:extLst>
          </p:cNvPr>
          <p:cNvSpPr>
            <a:spLocks noGrp="1"/>
          </p:cNvSpPr>
          <p:nvPr>
            <p:ph type="sldNum" sz="quarter" idx="10"/>
          </p:nvPr>
        </p:nvSpPr>
        <p:spPr/>
        <p:txBody>
          <a:bodyPr/>
          <a:lstStyle>
            <a:lvl1pPr>
              <a:defRPr/>
            </a:lvl1pPr>
          </a:lstStyle>
          <a:p>
            <a:fld id="{9D869300-F3CA-4255-825A-E7C296BEB62F}" type="slidenum">
              <a:rPr lang="en-US" altLang="en-US"/>
              <a:pPr/>
              <a:t>‹#›</a:t>
            </a:fld>
            <a:endParaRPr lang="en-US" altLang="en-US"/>
          </a:p>
        </p:txBody>
      </p:sp>
    </p:spTree>
    <p:extLst>
      <p:ext uri="{BB962C8B-B14F-4D97-AF65-F5344CB8AC3E}">
        <p14:creationId xmlns:p14="http://schemas.microsoft.com/office/powerpoint/2010/main" val="2319234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72DC03F-26A2-476A-AC8B-E353AF51C3B6}"/>
              </a:ext>
            </a:extLst>
          </p:cNvPr>
          <p:cNvSpPr>
            <a:spLocks noGrp="1"/>
          </p:cNvSpPr>
          <p:nvPr>
            <p:ph type="sldNum" sz="quarter" idx="10"/>
          </p:nvPr>
        </p:nvSpPr>
        <p:spPr/>
        <p:txBody>
          <a:bodyPr/>
          <a:lstStyle>
            <a:lvl1pPr>
              <a:defRPr/>
            </a:lvl1pPr>
          </a:lstStyle>
          <a:p>
            <a:fld id="{4D201D56-5AF6-4749-BC8F-47149CE822FE}" type="slidenum">
              <a:rPr lang="en-US" altLang="en-US"/>
              <a:pPr/>
              <a:t>‹#›</a:t>
            </a:fld>
            <a:endParaRPr lang="en-US" altLang="en-US"/>
          </a:p>
        </p:txBody>
      </p:sp>
    </p:spTree>
    <p:extLst>
      <p:ext uri="{BB962C8B-B14F-4D97-AF65-F5344CB8AC3E}">
        <p14:creationId xmlns:p14="http://schemas.microsoft.com/office/powerpoint/2010/main" val="2387120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5AC9BB2D-DB1C-4851-A831-EDD223CFFEB1}"/>
              </a:ext>
            </a:extLst>
          </p:cNvPr>
          <p:cNvSpPr>
            <a:spLocks noGrp="1"/>
          </p:cNvSpPr>
          <p:nvPr>
            <p:ph type="sldNum" sz="quarter" idx="10"/>
          </p:nvPr>
        </p:nvSpPr>
        <p:spPr/>
        <p:txBody>
          <a:bodyPr/>
          <a:lstStyle>
            <a:lvl1pPr>
              <a:defRPr/>
            </a:lvl1pPr>
          </a:lstStyle>
          <a:p>
            <a:fld id="{4431AAEB-4AD1-48EC-BA6D-EDB13FFA43C2}" type="slidenum">
              <a:rPr lang="en-US" altLang="en-US"/>
              <a:pPr/>
              <a:t>‹#›</a:t>
            </a:fld>
            <a:endParaRPr lang="en-US" altLang="en-US"/>
          </a:p>
        </p:txBody>
      </p:sp>
    </p:spTree>
    <p:extLst>
      <p:ext uri="{BB962C8B-B14F-4D97-AF65-F5344CB8AC3E}">
        <p14:creationId xmlns:p14="http://schemas.microsoft.com/office/powerpoint/2010/main" val="367300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507A2B32-1310-4F8C-8ED3-54E8544333DD}"/>
              </a:ext>
            </a:extLst>
          </p:cNvPr>
          <p:cNvSpPr>
            <a:spLocks noGrp="1"/>
          </p:cNvSpPr>
          <p:nvPr>
            <p:ph type="sldNum" sz="quarter" idx="10"/>
          </p:nvPr>
        </p:nvSpPr>
        <p:spPr/>
        <p:txBody>
          <a:bodyPr/>
          <a:lstStyle>
            <a:lvl1pPr>
              <a:defRPr/>
            </a:lvl1pPr>
          </a:lstStyle>
          <a:p>
            <a:fld id="{CB9710E3-F9E3-4DF9-AEBB-5C2FE03A11B4}" type="slidenum">
              <a:rPr lang="en-US" altLang="en-US"/>
              <a:pPr/>
              <a:t>‹#›</a:t>
            </a:fld>
            <a:endParaRPr lang="en-US" altLang="en-US"/>
          </a:p>
        </p:txBody>
      </p:sp>
    </p:spTree>
    <p:extLst>
      <p:ext uri="{BB962C8B-B14F-4D97-AF65-F5344CB8AC3E}">
        <p14:creationId xmlns:p14="http://schemas.microsoft.com/office/powerpoint/2010/main" val="203677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7684F2F-EDA9-4AC1-8BF2-30C97A32885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CEA1057-9C08-4F72-9AAE-B58F1AB5B64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4" name="Slide Number Placeholder 5">
            <a:extLst>
              <a:ext uri="{FF2B5EF4-FFF2-40B4-BE49-F238E27FC236}">
                <a16:creationId xmlns:a16="http://schemas.microsoft.com/office/drawing/2014/main" id="{65A1B1F9-FA6F-4BDD-A099-E6AE992152B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Calibri" panose="020F0502020204030204" pitchFamily="34" charset="0"/>
              </a:defRPr>
            </a:lvl1pPr>
          </a:lstStyle>
          <a:p>
            <a:fld id="{A6098ADB-DB00-49FC-BF55-E45779A3306B}"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87"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2"/>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53C4586-D4E7-4672-AA68-465304C6651D}"/>
              </a:ext>
            </a:extLst>
          </p:cNvPr>
          <p:cNvSpPr/>
          <p:nvPr/>
        </p:nvSpPr>
        <p:spPr>
          <a:xfrm>
            <a:off x="0" y="0"/>
            <a:ext cx="9144000" cy="1447800"/>
          </a:xfrm>
          <a:prstGeom prst="rect">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53" name="Title Placeholder 1">
            <a:extLst>
              <a:ext uri="{FF2B5EF4-FFF2-40B4-BE49-F238E27FC236}">
                <a16:creationId xmlns:a16="http://schemas.microsoft.com/office/drawing/2014/main" id="{A01BF60D-D6F0-4F82-A0C1-E50D7F34DD4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4" name="Text Placeholder 2">
            <a:extLst>
              <a:ext uri="{FF2B5EF4-FFF2-40B4-BE49-F238E27FC236}">
                <a16:creationId xmlns:a16="http://schemas.microsoft.com/office/drawing/2014/main" id="{882E9858-6EFB-42E3-8758-B5946E2F44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7" name="Rectangle 6">
            <a:extLst>
              <a:ext uri="{FF2B5EF4-FFF2-40B4-BE49-F238E27FC236}">
                <a16:creationId xmlns:a16="http://schemas.microsoft.com/office/drawing/2014/main" id="{57803EF2-DDB6-465D-A156-DA1D08CC29F2}"/>
              </a:ext>
            </a:extLst>
          </p:cNvPr>
          <p:cNvSpPr/>
          <p:nvPr/>
        </p:nvSpPr>
        <p:spPr>
          <a:xfrm>
            <a:off x="0" y="1447800"/>
            <a:ext cx="9144000" cy="4603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alpha val="47000"/>
                </a:schemeClr>
              </a:gs>
              <a:gs pos="100000">
                <a:schemeClr val="tx2">
                  <a:lumMod val="20000"/>
                  <a:lumOff val="80000"/>
                  <a:shade val="100000"/>
                  <a:satMod val="115000"/>
                  <a:alpha val="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a:extLst>
              <a:ext uri="{FF2B5EF4-FFF2-40B4-BE49-F238E27FC236}">
                <a16:creationId xmlns:a16="http://schemas.microsoft.com/office/drawing/2014/main" id="{582DF75C-0D80-4868-B22B-B5E25F04E60B}"/>
              </a:ext>
            </a:extLst>
          </p:cNvPr>
          <p:cNvSpPr/>
          <p:nvPr/>
        </p:nvSpPr>
        <p:spPr>
          <a:xfrm>
            <a:off x="0" y="1515631"/>
            <a:ext cx="9144000" cy="76200"/>
          </a:xfrm>
          <a:prstGeom prst="rect">
            <a:avLst/>
          </a:prstGeom>
          <a:solidFill>
            <a:schemeClr val="bg2">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a:extLst>
              <a:ext uri="{FF2B5EF4-FFF2-40B4-BE49-F238E27FC236}">
                <a16:creationId xmlns:a16="http://schemas.microsoft.com/office/drawing/2014/main" id="{B904DAFF-CAC3-4BBB-AF62-DB3BE4EB056A}"/>
              </a:ext>
            </a:extLst>
          </p:cNvPr>
          <p:cNvSpPr/>
          <p:nvPr/>
        </p:nvSpPr>
        <p:spPr>
          <a:xfrm>
            <a:off x="0" y="6324600"/>
            <a:ext cx="9144000" cy="533400"/>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alpha val="47000"/>
                </a:schemeClr>
              </a:gs>
              <a:gs pos="100000">
                <a:schemeClr val="tx2">
                  <a:lumMod val="20000"/>
                  <a:lumOff val="80000"/>
                  <a:shade val="100000"/>
                  <a:satMod val="115000"/>
                  <a:alpha val="0"/>
                </a:schemeClr>
              </a:gs>
            </a:gsLst>
            <a:lin ang="27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lide Number Placeholder 5">
            <a:extLst>
              <a:ext uri="{FF2B5EF4-FFF2-40B4-BE49-F238E27FC236}">
                <a16:creationId xmlns:a16="http://schemas.microsoft.com/office/drawing/2014/main" id="{056EA177-FA1E-4D6D-A297-951FD36C2E8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59498EA7-F718-45A2-A5B5-7836C88FFF4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88" r:id="rId12"/>
  </p:sldLayoutIdLst>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alibri" pitchFamily="34" charset="0"/>
        </a:defRPr>
      </a:lvl2pPr>
      <a:lvl3pPr algn="ctr" rtl="0" eaLnBrk="0" fontAlgn="base" hangingPunct="0">
        <a:spcBef>
          <a:spcPct val="0"/>
        </a:spcBef>
        <a:spcAft>
          <a:spcPct val="0"/>
        </a:spcAft>
        <a:defRPr sz="4400">
          <a:solidFill>
            <a:schemeClr val="bg1"/>
          </a:solidFill>
          <a:latin typeface="Calibri" pitchFamily="34" charset="0"/>
        </a:defRPr>
      </a:lvl3pPr>
      <a:lvl4pPr algn="ctr" rtl="0" eaLnBrk="0" fontAlgn="base" hangingPunct="0">
        <a:spcBef>
          <a:spcPct val="0"/>
        </a:spcBef>
        <a:spcAft>
          <a:spcPct val="0"/>
        </a:spcAft>
        <a:defRPr sz="4400">
          <a:solidFill>
            <a:schemeClr val="bg1"/>
          </a:solidFill>
          <a:latin typeface="Calibri" pitchFamily="34" charset="0"/>
        </a:defRPr>
      </a:lvl4pPr>
      <a:lvl5pPr algn="ctr" rtl="0" eaLnBrk="0" fontAlgn="base" hangingPunct="0">
        <a:spcBef>
          <a:spcPct val="0"/>
        </a:spcBef>
        <a:spcAft>
          <a:spcPct val="0"/>
        </a:spcAft>
        <a:defRPr sz="4400">
          <a:solidFill>
            <a:schemeClr val="bg1"/>
          </a:solidFill>
          <a:latin typeface="Calibri" pitchFamily="34" charset="0"/>
        </a:defRPr>
      </a:lvl5pPr>
      <a:lvl6pPr marL="457200" algn="ctr" rtl="0" fontAlgn="base">
        <a:spcBef>
          <a:spcPct val="0"/>
        </a:spcBef>
        <a:spcAft>
          <a:spcPct val="0"/>
        </a:spcAft>
        <a:defRPr sz="4400">
          <a:solidFill>
            <a:schemeClr val="bg1"/>
          </a:solidFill>
          <a:latin typeface="Calibri" pitchFamily="34" charset="0"/>
        </a:defRPr>
      </a:lvl6pPr>
      <a:lvl7pPr marL="914400" algn="ctr" rtl="0" fontAlgn="base">
        <a:spcBef>
          <a:spcPct val="0"/>
        </a:spcBef>
        <a:spcAft>
          <a:spcPct val="0"/>
        </a:spcAft>
        <a:defRPr sz="4400">
          <a:solidFill>
            <a:schemeClr val="bg1"/>
          </a:solidFill>
          <a:latin typeface="Calibri" pitchFamily="34" charset="0"/>
        </a:defRPr>
      </a:lvl7pPr>
      <a:lvl8pPr marL="1371600" algn="ctr" rtl="0" fontAlgn="base">
        <a:spcBef>
          <a:spcPct val="0"/>
        </a:spcBef>
        <a:spcAft>
          <a:spcPct val="0"/>
        </a:spcAft>
        <a:defRPr sz="4400">
          <a:solidFill>
            <a:schemeClr val="bg1"/>
          </a:solidFill>
          <a:latin typeface="Calibri" pitchFamily="34" charset="0"/>
        </a:defRPr>
      </a:lvl8pPr>
      <a:lvl9pPr marL="1828800" algn="ctr" rtl="0" fontAlgn="base">
        <a:spcBef>
          <a:spcPct val="0"/>
        </a:spcBef>
        <a:spcAft>
          <a:spcPct val="0"/>
        </a:spcAft>
        <a:defRPr sz="4400">
          <a:solidFill>
            <a:schemeClr val="bg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2"/>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E4652FC3-E114-4047-9CDA-082F4758F5D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F479FE34-0E16-4234-80D6-1ECE8A1F050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2"/>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3560C626-A120-461D-A70B-06562D760DED}"/>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Award Letters &amp; Appeals</a:t>
            </a:r>
          </a:p>
        </p:txBody>
      </p:sp>
      <p:sp>
        <p:nvSpPr>
          <p:cNvPr id="5123" name="Rectangle 11">
            <a:extLst>
              <a:ext uri="{FF2B5EF4-FFF2-40B4-BE49-F238E27FC236}">
                <a16:creationId xmlns:a16="http://schemas.microsoft.com/office/drawing/2014/main" id="{F7B1987C-C23E-40E3-BCB3-E64C8BC8639B}"/>
              </a:ext>
            </a:extLst>
          </p:cNvPr>
          <p:cNvSpPr>
            <a:spLocks/>
          </p:cNvSpPr>
          <p:nvPr/>
        </p:nvSpPr>
        <p:spPr bwMode="auto">
          <a:xfrm>
            <a:off x="0" y="3048000"/>
            <a:ext cx="9144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buFont typeface="Arial" panose="020B0604020202020204" pitchFamily="34" charset="0"/>
              <a:buNone/>
            </a:pPr>
            <a:r>
              <a:rPr lang="en-US" altLang="en-US" sz="3600">
                <a:latin typeface="Calibri" panose="020F0502020204030204" pitchFamily="34" charset="0"/>
              </a:rPr>
              <a:t>Financial Aid Award Letters</a:t>
            </a:r>
          </a:p>
          <a:p>
            <a:pPr algn="ctr" eaLnBrk="1" hangingPunct="1">
              <a:lnSpc>
                <a:spcPct val="200000"/>
              </a:lnSpc>
              <a:spcBef>
                <a:spcPct val="20000"/>
              </a:spcBef>
              <a:buFont typeface="Arial" panose="020B0604020202020204" pitchFamily="34" charset="0"/>
              <a:buNone/>
            </a:pPr>
            <a:r>
              <a:rPr lang="en-US" altLang="en-US" sz="3600">
                <a:latin typeface="Calibri" panose="020F0502020204030204" pitchFamily="34" charset="0"/>
              </a:rPr>
              <a:t>Appealing Financial Aid Awards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7A1034B-3AE3-4041-A23F-6F9246A45EFC}"/>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14339" name="Rectangle 3">
            <a:extLst>
              <a:ext uri="{FF2B5EF4-FFF2-40B4-BE49-F238E27FC236}">
                <a16:creationId xmlns:a16="http://schemas.microsoft.com/office/drawing/2014/main" id="{A08887AB-C57B-4C13-853E-F90136E1F0A3}"/>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Professional Judgment</a:t>
            </a:r>
          </a:p>
        </p:txBody>
      </p:sp>
      <p:sp>
        <p:nvSpPr>
          <p:cNvPr id="14340" name="Rectangle 4">
            <a:extLst>
              <a:ext uri="{FF2B5EF4-FFF2-40B4-BE49-F238E27FC236}">
                <a16:creationId xmlns:a16="http://schemas.microsoft.com/office/drawing/2014/main" id="{16591BE1-8D5A-48EC-AEA5-92C64B20815B}"/>
              </a:ext>
            </a:extLst>
          </p:cNvPr>
          <p:cNvSpPr>
            <a:spLocks/>
          </p:cNvSpPr>
          <p:nvPr/>
        </p:nvSpPr>
        <p:spPr bwMode="auto">
          <a:xfrm>
            <a:off x="457200" y="4572000"/>
            <a:ext cx="8686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Professional Judgment can only be used if the family has ‘special circumstances’ and Student Aid Report has been filed.</a:t>
            </a:r>
          </a:p>
        </p:txBody>
      </p:sp>
      <p:sp>
        <p:nvSpPr>
          <p:cNvPr id="14341" name="Rectangle 5">
            <a:extLst>
              <a:ext uri="{FF2B5EF4-FFF2-40B4-BE49-F238E27FC236}">
                <a16:creationId xmlns:a16="http://schemas.microsoft.com/office/drawing/2014/main" id="{08AECA38-7F78-4B80-89C6-17A64C3D9A4C}"/>
              </a:ext>
            </a:extLst>
          </p:cNvPr>
          <p:cNvSpPr>
            <a:spLocks/>
          </p:cNvSpPr>
          <p:nvPr/>
        </p:nvSpPr>
        <p:spPr bwMode="auto">
          <a:xfrm>
            <a:off x="457200" y="1752600"/>
            <a:ext cx="8686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Professional Judgment is the authority given to the Financial Aid Officer to change the family’s financial data in any way that would more accurately measure the family's ability to pay for educational costs.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8E1FB57-0540-4FBF-93E0-C7A7A2F61017}"/>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15363" name="Rectangle 3">
            <a:extLst>
              <a:ext uri="{FF2B5EF4-FFF2-40B4-BE49-F238E27FC236}">
                <a16:creationId xmlns:a16="http://schemas.microsoft.com/office/drawing/2014/main" id="{906A7F47-2A35-4AD9-BC30-BAA6CA858360}"/>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Special Circumstances</a:t>
            </a:r>
          </a:p>
        </p:txBody>
      </p:sp>
      <p:sp>
        <p:nvSpPr>
          <p:cNvPr id="15364" name="Rectangle 4">
            <a:extLst>
              <a:ext uri="{FF2B5EF4-FFF2-40B4-BE49-F238E27FC236}">
                <a16:creationId xmlns:a16="http://schemas.microsoft.com/office/drawing/2014/main" id="{277AFD69-5CD7-4A14-9327-D0D45C8FAEE6}"/>
              </a:ext>
            </a:extLst>
          </p:cNvPr>
          <p:cNvSpPr>
            <a:spLocks/>
          </p:cNvSpPr>
          <p:nvPr/>
        </p:nvSpPr>
        <p:spPr bwMode="auto">
          <a:xfrm>
            <a:off x="457200" y="1905000"/>
            <a:ext cx="8686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Special circumstances are ‘special conditions’, such as divorce, separation, or the death of a parent or spouse that would change the family's ability to pay for educational costs. </a:t>
            </a:r>
          </a:p>
          <a:p>
            <a:pPr eaLnBrk="1" hangingPunct="1">
              <a:spcBef>
                <a:spcPct val="20000"/>
              </a:spcBef>
              <a:buFont typeface="Arial" panose="020B0604020202020204" pitchFamily="34" charset="0"/>
              <a:buChar char="•"/>
            </a:pPr>
            <a:endParaRPr lang="en-US" altLang="en-US" sz="3200">
              <a:solidFill>
                <a:schemeClr val="tx2"/>
              </a:solidFill>
              <a:latin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D2DB9DF-A617-43D2-97E0-6E8909ED2ED5}"/>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16387" name="Rectangle 3">
            <a:extLst>
              <a:ext uri="{FF2B5EF4-FFF2-40B4-BE49-F238E27FC236}">
                <a16:creationId xmlns:a16="http://schemas.microsoft.com/office/drawing/2014/main" id="{63171078-B3D8-4B22-A01D-0DAA227CE812}"/>
              </a:ext>
            </a:extLst>
          </p:cNvPr>
          <p:cNvSpPr>
            <a:spLocks/>
          </p:cNvSpPr>
          <p:nvPr/>
        </p:nvSpPr>
        <p:spPr bwMode="auto">
          <a:xfrm>
            <a:off x="152400" y="1752600"/>
            <a:ext cx="8991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200">
                <a:solidFill>
                  <a:schemeClr val="tx2"/>
                </a:solidFill>
                <a:latin typeface="Calibri" panose="020F0502020204030204" pitchFamily="34" charset="0"/>
              </a:rPr>
              <a:t>Some common special circumstances are:</a:t>
            </a:r>
          </a:p>
        </p:txBody>
      </p:sp>
      <p:sp>
        <p:nvSpPr>
          <p:cNvPr id="16388" name="Rectangle 4">
            <a:extLst>
              <a:ext uri="{FF2B5EF4-FFF2-40B4-BE49-F238E27FC236}">
                <a16:creationId xmlns:a16="http://schemas.microsoft.com/office/drawing/2014/main" id="{55F3B353-9B38-43F6-B727-DE9687E65D7E}"/>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Special Circumstances</a:t>
            </a:r>
          </a:p>
        </p:txBody>
      </p:sp>
      <p:sp>
        <p:nvSpPr>
          <p:cNvPr id="16389" name="Rectangle 5">
            <a:extLst>
              <a:ext uri="{FF2B5EF4-FFF2-40B4-BE49-F238E27FC236}">
                <a16:creationId xmlns:a16="http://schemas.microsoft.com/office/drawing/2014/main" id="{894DA6D2-A2BB-440C-9B1C-928E586C8078}"/>
              </a:ext>
            </a:extLst>
          </p:cNvPr>
          <p:cNvSpPr>
            <a:spLocks/>
          </p:cNvSpPr>
          <p:nvPr/>
        </p:nvSpPr>
        <p:spPr bwMode="auto">
          <a:xfrm>
            <a:off x="457200" y="23622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1. Elementary/High School tuition costs</a:t>
            </a:r>
          </a:p>
        </p:txBody>
      </p:sp>
      <p:sp>
        <p:nvSpPr>
          <p:cNvPr id="16390" name="Rectangle 6">
            <a:extLst>
              <a:ext uri="{FF2B5EF4-FFF2-40B4-BE49-F238E27FC236}">
                <a16:creationId xmlns:a16="http://schemas.microsoft.com/office/drawing/2014/main" id="{DBC4679B-0FD2-4747-A7FF-287348C30113}"/>
              </a:ext>
            </a:extLst>
          </p:cNvPr>
          <p:cNvSpPr>
            <a:spLocks/>
          </p:cNvSpPr>
          <p:nvPr/>
        </p:nvSpPr>
        <p:spPr bwMode="auto">
          <a:xfrm>
            <a:off x="457200" y="2743200"/>
            <a:ext cx="8686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2. Excessive medical costs</a:t>
            </a:r>
          </a:p>
        </p:txBody>
      </p:sp>
      <p:sp>
        <p:nvSpPr>
          <p:cNvPr id="16391" name="Rectangle 7">
            <a:extLst>
              <a:ext uri="{FF2B5EF4-FFF2-40B4-BE49-F238E27FC236}">
                <a16:creationId xmlns:a16="http://schemas.microsoft.com/office/drawing/2014/main" id="{6A1570F6-C078-4CA4-8FC0-ECDEDA8B7C3F}"/>
              </a:ext>
            </a:extLst>
          </p:cNvPr>
          <p:cNvSpPr>
            <a:spLocks/>
          </p:cNvSpPr>
          <p:nvPr/>
        </p:nvSpPr>
        <p:spPr bwMode="auto">
          <a:xfrm>
            <a:off x="457200" y="31242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3.	Dislocated or unemployed worker</a:t>
            </a:r>
          </a:p>
          <a:p>
            <a:pPr eaLnBrk="1" hangingPunct="1">
              <a:spcBef>
                <a:spcPct val="20000"/>
              </a:spcBef>
              <a:buFont typeface="Arial" panose="020B0604020202020204" pitchFamily="34" charset="0"/>
              <a:buNone/>
            </a:pPr>
            <a:endParaRPr lang="en-US" altLang="en-US" sz="2400">
              <a:solidFill>
                <a:schemeClr val="tx2"/>
              </a:solidFill>
              <a:latin typeface="Calibri" panose="020F0502020204030204" pitchFamily="34" charset="0"/>
            </a:endParaRPr>
          </a:p>
        </p:txBody>
      </p:sp>
      <p:sp>
        <p:nvSpPr>
          <p:cNvPr id="16392" name="Rectangle 8">
            <a:extLst>
              <a:ext uri="{FF2B5EF4-FFF2-40B4-BE49-F238E27FC236}">
                <a16:creationId xmlns:a16="http://schemas.microsoft.com/office/drawing/2014/main" id="{BCF5BFB2-0CF2-4487-BFDE-217997FDB41D}"/>
              </a:ext>
            </a:extLst>
          </p:cNvPr>
          <p:cNvSpPr>
            <a:spLocks/>
          </p:cNvSpPr>
          <p:nvPr/>
        </p:nvSpPr>
        <p:spPr bwMode="auto">
          <a:xfrm>
            <a:off x="457200" y="35052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4.	Divorce, separation or death of a parent</a:t>
            </a:r>
          </a:p>
        </p:txBody>
      </p:sp>
      <p:sp>
        <p:nvSpPr>
          <p:cNvPr id="16393" name="Rectangle 9">
            <a:extLst>
              <a:ext uri="{FF2B5EF4-FFF2-40B4-BE49-F238E27FC236}">
                <a16:creationId xmlns:a16="http://schemas.microsoft.com/office/drawing/2014/main" id="{654ACC3B-7056-44D6-AA0A-DB53BFB15755}"/>
              </a:ext>
            </a:extLst>
          </p:cNvPr>
          <p:cNvSpPr>
            <a:spLocks/>
          </p:cNvSpPr>
          <p:nvPr/>
        </p:nvSpPr>
        <p:spPr bwMode="auto">
          <a:xfrm>
            <a:off x="457200" y="42672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6. Unusually high child care costs</a:t>
            </a:r>
          </a:p>
        </p:txBody>
      </p:sp>
      <p:sp>
        <p:nvSpPr>
          <p:cNvPr id="16394" name="Rectangle 10">
            <a:extLst>
              <a:ext uri="{FF2B5EF4-FFF2-40B4-BE49-F238E27FC236}">
                <a16:creationId xmlns:a16="http://schemas.microsoft.com/office/drawing/2014/main" id="{FCB793BC-BF10-4286-A559-00F8CDB3B8A5}"/>
              </a:ext>
            </a:extLst>
          </p:cNvPr>
          <p:cNvSpPr>
            <a:spLocks/>
          </p:cNvSpPr>
          <p:nvPr/>
        </p:nvSpPr>
        <p:spPr bwMode="auto">
          <a:xfrm>
            <a:off x="457200" y="3886200"/>
            <a:ext cx="8686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5. Federal natural disaster area</a:t>
            </a:r>
          </a:p>
        </p:txBody>
      </p:sp>
      <p:sp>
        <p:nvSpPr>
          <p:cNvPr id="16395" name="Rectangle 11">
            <a:extLst>
              <a:ext uri="{FF2B5EF4-FFF2-40B4-BE49-F238E27FC236}">
                <a16:creationId xmlns:a16="http://schemas.microsoft.com/office/drawing/2014/main" id="{2232D921-3E9E-457A-A79F-BA45E2DF5B1A}"/>
              </a:ext>
            </a:extLst>
          </p:cNvPr>
          <p:cNvSpPr>
            <a:spLocks/>
          </p:cNvSpPr>
          <p:nvPr/>
        </p:nvSpPr>
        <p:spPr bwMode="auto">
          <a:xfrm>
            <a:off x="457200" y="46482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7.	Unusual income or expenses (bonus)</a:t>
            </a:r>
          </a:p>
        </p:txBody>
      </p:sp>
      <p:sp>
        <p:nvSpPr>
          <p:cNvPr id="16396" name="Rectangle 12">
            <a:extLst>
              <a:ext uri="{FF2B5EF4-FFF2-40B4-BE49-F238E27FC236}">
                <a16:creationId xmlns:a16="http://schemas.microsoft.com/office/drawing/2014/main" id="{84926235-5728-4DD3-AB85-04981E21CB81}"/>
              </a:ext>
            </a:extLst>
          </p:cNvPr>
          <p:cNvSpPr>
            <a:spLocks/>
          </p:cNvSpPr>
          <p:nvPr/>
        </p:nvSpPr>
        <p:spPr bwMode="auto">
          <a:xfrm>
            <a:off x="457200" y="5029200"/>
            <a:ext cx="8686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8.	Alumni or children of alumni</a:t>
            </a:r>
          </a:p>
        </p:txBody>
      </p:sp>
      <p:sp>
        <p:nvSpPr>
          <p:cNvPr id="16397" name="Rectangle 13">
            <a:extLst>
              <a:ext uri="{FF2B5EF4-FFF2-40B4-BE49-F238E27FC236}">
                <a16:creationId xmlns:a16="http://schemas.microsoft.com/office/drawing/2014/main" id="{370A8E35-4A8C-46ED-961E-5730A23A7D39}"/>
              </a:ext>
            </a:extLst>
          </p:cNvPr>
          <p:cNvSpPr>
            <a:spLocks/>
          </p:cNvSpPr>
          <p:nvPr/>
        </p:nvSpPr>
        <p:spPr bwMode="auto">
          <a:xfrm>
            <a:off x="457200" y="5410200"/>
            <a:ext cx="8686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9.	Cultural diversity</a:t>
            </a:r>
          </a:p>
        </p:txBody>
      </p:sp>
      <p:sp>
        <p:nvSpPr>
          <p:cNvPr id="16398" name="Rectangle 14">
            <a:extLst>
              <a:ext uri="{FF2B5EF4-FFF2-40B4-BE49-F238E27FC236}">
                <a16:creationId xmlns:a16="http://schemas.microsoft.com/office/drawing/2014/main" id="{D3CA3C91-2B7C-47F0-9568-4E55D5D93EF7}"/>
              </a:ext>
            </a:extLst>
          </p:cNvPr>
          <p:cNvSpPr>
            <a:spLocks/>
          </p:cNvSpPr>
          <p:nvPr/>
        </p:nvSpPr>
        <p:spPr bwMode="auto">
          <a:xfrm>
            <a:off x="304800" y="5791200"/>
            <a:ext cx="8839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10. Match other college’s awards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2928417-CC2D-449C-A1DF-54B987F3707E}"/>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17411" name="Rectangle 3">
            <a:extLst>
              <a:ext uri="{FF2B5EF4-FFF2-40B4-BE49-F238E27FC236}">
                <a16:creationId xmlns:a16="http://schemas.microsoft.com/office/drawing/2014/main" id="{BB9207E6-8FEC-43A9-A732-EDD2E27683DC}"/>
              </a:ext>
            </a:extLst>
          </p:cNvPr>
          <p:cNvSpPr>
            <a:spLocks/>
          </p:cNvSpPr>
          <p:nvPr/>
        </p:nvSpPr>
        <p:spPr bwMode="auto">
          <a:xfrm>
            <a:off x="0" y="17526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200">
                <a:solidFill>
                  <a:schemeClr val="tx2"/>
                </a:solidFill>
                <a:latin typeface="Calibri" panose="020F0502020204030204" pitchFamily="34" charset="0"/>
              </a:rPr>
              <a:t>KEY POINTS:</a:t>
            </a:r>
          </a:p>
        </p:txBody>
      </p:sp>
      <p:sp>
        <p:nvSpPr>
          <p:cNvPr id="17412" name="Rectangle 4">
            <a:extLst>
              <a:ext uri="{FF2B5EF4-FFF2-40B4-BE49-F238E27FC236}">
                <a16:creationId xmlns:a16="http://schemas.microsoft.com/office/drawing/2014/main" id="{03448590-3806-4D0B-BE6A-FF81E262DC68}"/>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Special Circumstances</a:t>
            </a:r>
          </a:p>
        </p:txBody>
      </p:sp>
      <p:sp>
        <p:nvSpPr>
          <p:cNvPr id="17413" name="Rectangle 5">
            <a:extLst>
              <a:ext uri="{FF2B5EF4-FFF2-40B4-BE49-F238E27FC236}">
                <a16:creationId xmlns:a16="http://schemas.microsoft.com/office/drawing/2014/main" id="{E3CDD1AF-994E-4C0B-A026-E14E08AC2DCD}"/>
              </a:ext>
            </a:extLst>
          </p:cNvPr>
          <p:cNvSpPr>
            <a:spLocks/>
          </p:cNvSpPr>
          <p:nvPr/>
        </p:nvSpPr>
        <p:spPr bwMode="auto">
          <a:xfrm>
            <a:off x="457200" y="2438400"/>
            <a:ext cx="8686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1. </a:t>
            </a:r>
            <a:r>
              <a:rPr lang="en-US" altLang="en-US" sz="2400">
                <a:solidFill>
                  <a:schemeClr val="tx2"/>
                </a:solidFill>
              </a:rPr>
              <a:t>To attract the good students, private colleges will offer sizable “tuition incentives in the form of discounts</a:t>
            </a:r>
          </a:p>
        </p:txBody>
      </p:sp>
      <p:sp>
        <p:nvSpPr>
          <p:cNvPr id="17414" name="Rectangle 6">
            <a:extLst>
              <a:ext uri="{FF2B5EF4-FFF2-40B4-BE49-F238E27FC236}">
                <a16:creationId xmlns:a16="http://schemas.microsoft.com/office/drawing/2014/main" id="{98434737-95DE-4087-9AC6-D2931F177F1C}"/>
              </a:ext>
            </a:extLst>
          </p:cNvPr>
          <p:cNvSpPr>
            <a:spLocks/>
          </p:cNvSpPr>
          <p:nvPr/>
        </p:nvSpPr>
        <p:spPr bwMode="auto">
          <a:xfrm>
            <a:off x="457200" y="3352800"/>
            <a:ext cx="8686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2.	Many private colleges that have declining enrollments will give "tuition discounts" to fill an empty seat. </a:t>
            </a:r>
            <a:endParaRPr lang="en-US" altLang="en-US" sz="2400">
              <a:solidFill>
                <a:schemeClr val="tx2"/>
              </a:solidFill>
            </a:endParaRPr>
          </a:p>
        </p:txBody>
      </p:sp>
      <p:sp>
        <p:nvSpPr>
          <p:cNvPr id="17415" name="Rectangle 7">
            <a:extLst>
              <a:ext uri="{FF2B5EF4-FFF2-40B4-BE49-F238E27FC236}">
                <a16:creationId xmlns:a16="http://schemas.microsoft.com/office/drawing/2014/main" id="{246BB78A-6A22-468C-AED3-2A591388F4FB}"/>
              </a:ext>
            </a:extLst>
          </p:cNvPr>
          <p:cNvSpPr>
            <a:spLocks/>
          </p:cNvSpPr>
          <p:nvPr/>
        </p:nvSpPr>
        <p:spPr bwMode="auto">
          <a:xfrm>
            <a:off x="457200" y="4267200"/>
            <a:ext cx="8686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3.	When applying to a private college, the student should also apply to other competitive colleges. </a:t>
            </a:r>
          </a:p>
        </p:txBody>
      </p:sp>
      <p:sp>
        <p:nvSpPr>
          <p:cNvPr id="17416" name="Rectangle 9">
            <a:extLst>
              <a:ext uri="{FF2B5EF4-FFF2-40B4-BE49-F238E27FC236}">
                <a16:creationId xmlns:a16="http://schemas.microsoft.com/office/drawing/2014/main" id="{D94F03A7-AB3B-4415-8212-ED50DF270D1B}"/>
              </a:ext>
            </a:extLst>
          </p:cNvPr>
          <p:cNvSpPr>
            <a:spLocks/>
          </p:cNvSpPr>
          <p:nvPr/>
        </p:nvSpPr>
        <p:spPr bwMode="auto">
          <a:xfrm>
            <a:off x="457200" y="5181600"/>
            <a:ext cx="8686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4.	The student can also request a college with a small award to match another college’s higher award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a:extLst>
              <a:ext uri="{FF2B5EF4-FFF2-40B4-BE49-F238E27FC236}">
                <a16:creationId xmlns:a16="http://schemas.microsoft.com/office/drawing/2014/main" id="{16B63840-BEBC-4067-A73F-19D541DF6480}"/>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Test Questions </a:t>
            </a:r>
          </a:p>
        </p:txBody>
      </p:sp>
      <p:sp>
        <p:nvSpPr>
          <p:cNvPr id="18435" name="Rectangle 5">
            <a:extLst>
              <a:ext uri="{FF2B5EF4-FFF2-40B4-BE49-F238E27FC236}">
                <a16:creationId xmlns:a16="http://schemas.microsoft.com/office/drawing/2014/main" id="{490C2662-8DF1-4DD6-9082-6D71C37CF8FF}"/>
              </a:ext>
            </a:extLst>
          </p:cNvPr>
          <p:cNvSpPr>
            <a:spLocks/>
          </p:cNvSpPr>
          <p:nvPr/>
        </p:nvSpPr>
        <p:spPr bwMode="auto">
          <a:xfrm>
            <a:off x="457200" y="2438400"/>
            <a:ext cx="8686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AutoNum type="arabicPeriod"/>
            </a:pPr>
            <a:endParaRPr lang="en-US" altLang="en-US" sz="2400">
              <a:solidFill>
                <a:schemeClr val="tx2"/>
              </a:solidFill>
            </a:endParaRPr>
          </a:p>
        </p:txBody>
      </p:sp>
      <p:sp>
        <p:nvSpPr>
          <p:cNvPr id="18436" name="Rectangle 4">
            <a:extLst>
              <a:ext uri="{FF2B5EF4-FFF2-40B4-BE49-F238E27FC236}">
                <a16:creationId xmlns:a16="http://schemas.microsoft.com/office/drawing/2014/main" id="{A7B750D7-94A6-43B4-8DA5-1DA156C72DDD}"/>
              </a:ext>
            </a:extLst>
          </p:cNvPr>
          <p:cNvSpPr>
            <a:spLocks noChangeArrowheads="1"/>
          </p:cNvSpPr>
          <p:nvPr/>
        </p:nvSpPr>
        <p:spPr bwMode="auto">
          <a:xfrm>
            <a:off x="457200" y="1717675"/>
            <a:ext cx="794385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Calibri" panose="020F0502020204030204" pitchFamily="34" charset="0"/>
              <a:buAutoNum type="arabicPeriod"/>
            </a:pPr>
            <a:r>
              <a:rPr lang="en-US" altLang="en-US" sz="1000"/>
              <a:t>In order to be to receive a financial aid award letter, the student must _____________ at that particular college.</a:t>
            </a:r>
          </a:p>
          <a:p>
            <a:pPr lvl="1" eaLnBrk="1" hangingPunct="1"/>
            <a:r>
              <a:rPr lang="en-US" altLang="en-US" sz="1000"/>
              <a:t>A. Have applied</a:t>
            </a:r>
          </a:p>
          <a:p>
            <a:pPr lvl="1" eaLnBrk="1" hangingPunct="1"/>
            <a:r>
              <a:rPr lang="en-US" altLang="en-US" sz="1000"/>
              <a:t>B. Be accepted</a:t>
            </a:r>
          </a:p>
          <a:p>
            <a:pPr lvl="1" eaLnBrk="1" hangingPunct="1"/>
            <a:r>
              <a:rPr lang="en-US" altLang="en-US" sz="1000"/>
              <a:t>C. Be enrolled</a:t>
            </a:r>
          </a:p>
          <a:p>
            <a:pPr lvl="1" eaLnBrk="1" hangingPunct="1"/>
            <a:r>
              <a:rPr lang="en-US" altLang="en-US" sz="1000"/>
              <a:t>D. None of the above</a:t>
            </a:r>
          </a:p>
          <a:p>
            <a:pPr eaLnBrk="1" hangingPunct="1">
              <a:buFont typeface="Calibri" panose="020F0502020204030204" pitchFamily="34" charset="0"/>
              <a:buAutoNum type="arabicPeriod"/>
            </a:pPr>
            <a:endParaRPr lang="en-US" altLang="en-US" sz="1000"/>
          </a:p>
          <a:p>
            <a:pPr eaLnBrk="1" hangingPunct="1">
              <a:buFont typeface="Calibri" panose="020F0502020204030204" pitchFamily="34" charset="0"/>
              <a:buAutoNum type="arabicPeriod"/>
            </a:pPr>
            <a:r>
              <a:rPr lang="en-US" altLang="en-US" sz="1000"/>
              <a:t>Colleges will begin the process of issuing financial aid award letters to students around ________ of each year. </a:t>
            </a:r>
          </a:p>
          <a:p>
            <a:pPr lvl="1" eaLnBrk="1" hangingPunct="1"/>
            <a:r>
              <a:rPr lang="en-US" altLang="en-US" sz="1000"/>
              <a:t>A. March</a:t>
            </a:r>
          </a:p>
          <a:p>
            <a:pPr lvl="1" eaLnBrk="1" hangingPunct="1"/>
            <a:r>
              <a:rPr lang="en-US" altLang="en-US" sz="1000"/>
              <a:t>B. April</a:t>
            </a:r>
          </a:p>
          <a:p>
            <a:pPr lvl="1" eaLnBrk="1" hangingPunct="1"/>
            <a:r>
              <a:rPr lang="en-US" altLang="en-US" sz="1000"/>
              <a:t>C. May</a:t>
            </a:r>
          </a:p>
          <a:p>
            <a:pPr lvl="1" eaLnBrk="1" hangingPunct="1"/>
            <a:r>
              <a:rPr lang="en-US" altLang="en-US" sz="1000"/>
              <a:t>D. None of the above</a:t>
            </a:r>
          </a:p>
          <a:p>
            <a:pPr eaLnBrk="1" hangingPunct="1">
              <a:buFont typeface="Calibri" panose="020F0502020204030204" pitchFamily="34" charset="0"/>
              <a:buAutoNum type="arabicPeriod"/>
            </a:pPr>
            <a:endParaRPr lang="en-US" altLang="en-US" sz="1000"/>
          </a:p>
          <a:p>
            <a:pPr eaLnBrk="1" hangingPunct="1">
              <a:buFont typeface="Calibri" panose="020F0502020204030204" pitchFamily="34" charset="0"/>
              <a:buAutoNum type="arabicPeriod"/>
            </a:pPr>
            <a:r>
              <a:rPr lang="en-US" altLang="en-US" sz="1000"/>
              <a:t>Many students from high income families receive award letters with grant money in the form of ______________ from small higher-priced private colleges.</a:t>
            </a:r>
          </a:p>
          <a:p>
            <a:pPr lvl="1" eaLnBrk="1" hangingPunct="1"/>
            <a:r>
              <a:rPr lang="en-US" altLang="en-US" sz="1000"/>
              <a:t>A. SEOG grants</a:t>
            </a:r>
          </a:p>
          <a:p>
            <a:pPr lvl="1" eaLnBrk="1" hangingPunct="1"/>
            <a:r>
              <a:rPr lang="en-US" altLang="en-US" sz="1000"/>
              <a:t>B. PELL grants</a:t>
            </a:r>
          </a:p>
          <a:p>
            <a:pPr lvl="1" eaLnBrk="1" hangingPunct="1"/>
            <a:r>
              <a:rPr lang="en-US" altLang="en-US" sz="1000"/>
              <a:t>C. Tuition discounts </a:t>
            </a:r>
          </a:p>
          <a:p>
            <a:pPr lvl="1" eaLnBrk="1" hangingPunct="1"/>
            <a:r>
              <a:rPr lang="en-US" altLang="en-US" sz="1000"/>
              <a:t>D. SMART grants</a:t>
            </a:r>
          </a:p>
          <a:p>
            <a:pPr eaLnBrk="1" hangingPunct="1">
              <a:buFont typeface="Calibri" panose="020F0502020204030204" pitchFamily="34" charset="0"/>
              <a:buAutoNum type="arabicPeriod"/>
            </a:pPr>
            <a:endParaRPr lang="en-US" altLang="en-US" sz="1000"/>
          </a:p>
          <a:p>
            <a:pPr eaLnBrk="1" hangingPunct="1">
              <a:buFont typeface="Calibri" panose="020F0502020204030204" pitchFamily="34" charset="0"/>
              <a:buAutoNum type="arabicPeriod"/>
            </a:pPr>
            <a:r>
              <a:rPr lang="en-US" altLang="en-US" sz="1000"/>
              <a:t>Families should review each award letter to determine the net out-of-pocket cost of attending each school.</a:t>
            </a:r>
          </a:p>
          <a:p>
            <a:pPr lvl="1" eaLnBrk="1" hangingPunct="1"/>
            <a:r>
              <a:rPr lang="en-US" altLang="en-US" sz="1000"/>
              <a:t>A. True</a:t>
            </a:r>
          </a:p>
          <a:p>
            <a:pPr lvl="1" eaLnBrk="1" hangingPunct="1"/>
            <a:r>
              <a:rPr lang="en-US" altLang="en-US" sz="1000"/>
              <a:t>B. False</a:t>
            </a:r>
          </a:p>
          <a:p>
            <a:pPr eaLnBrk="1" hangingPunct="1">
              <a:buFont typeface="Calibri" panose="020F0502020204030204" pitchFamily="34" charset="0"/>
              <a:buAutoNum type="arabicPeriod"/>
            </a:pPr>
            <a:endParaRPr lang="en-US" altLang="en-US" sz="1000"/>
          </a:p>
          <a:p>
            <a:pPr eaLnBrk="1" hangingPunct="1">
              <a:buFont typeface="Calibri" panose="020F0502020204030204" pitchFamily="34" charset="0"/>
              <a:buAutoNum type="arabicPeriod"/>
            </a:pPr>
            <a:r>
              <a:rPr lang="en-US" altLang="en-US" sz="1000"/>
              <a:t>Which statement about award letters is false?</a:t>
            </a:r>
          </a:p>
          <a:p>
            <a:pPr lvl="1" eaLnBrk="1" hangingPunct="1"/>
            <a:r>
              <a:rPr lang="en-US" altLang="en-US" sz="1000"/>
              <a:t>A. The financial aid award letter varies in format from school to school </a:t>
            </a:r>
          </a:p>
          <a:p>
            <a:pPr lvl="1" eaLnBrk="1" hangingPunct="1"/>
            <a:r>
              <a:rPr lang="en-US" altLang="en-US" sz="1000"/>
              <a:t>B. Much of the award can actually be loans, not free money</a:t>
            </a:r>
          </a:p>
          <a:p>
            <a:pPr lvl="1" eaLnBrk="1" hangingPunct="1"/>
            <a:r>
              <a:rPr lang="en-US" altLang="en-US" sz="1000"/>
              <a:t>C. Accepting an award letter commits you to attend the college</a:t>
            </a:r>
          </a:p>
          <a:p>
            <a:pPr lvl="1" eaLnBrk="1" hangingPunct="1"/>
            <a:r>
              <a:rPr lang="en-US" altLang="en-US" sz="1000"/>
              <a:t>D. You can accept/reject any part of the award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a:extLst>
              <a:ext uri="{FF2B5EF4-FFF2-40B4-BE49-F238E27FC236}">
                <a16:creationId xmlns:a16="http://schemas.microsoft.com/office/drawing/2014/main" id="{E25A7327-967B-4B48-B58D-B77095DBA269}"/>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Test Questions </a:t>
            </a:r>
          </a:p>
        </p:txBody>
      </p:sp>
      <p:sp>
        <p:nvSpPr>
          <p:cNvPr id="19459" name="Rectangle 5">
            <a:extLst>
              <a:ext uri="{FF2B5EF4-FFF2-40B4-BE49-F238E27FC236}">
                <a16:creationId xmlns:a16="http://schemas.microsoft.com/office/drawing/2014/main" id="{1E16D9EB-BA19-47A0-92CE-D1C8487593C6}"/>
              </a:ext>
            </a:extLst>
          </p:cNvPr>
          <p:cNvSpPr>
            <a:spLocks/>
          </p:cNvSpPr>
          <p:nvPr/>
        </p:nvSpPr>
        <p:spPr bwMode="auto">
          <a:xfrm>
            <a:off x="457200" y="2438400"/>
            <a:ext cx="8686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AutoNum type="arabicPeriod"/>
            </a:pPr>
            <a:endParaRPr lang="en-US" altLang="en-US" sz="2400">
              <a:solidFill>
                <a:schemeClr val="tx2"/>
              </a:solidFill>
            </a:endParaRPr>
          </a:p>
        </p:txBody>
      </p:sp>
      <p:sp>
        <p:nvSpPr>
          <p:cNvPr id="5" name="Rectangle 4">
            <a:extLst>
              <a:ext uri="{FF2B5EF4-FFF2-40B4-BE49-F238E27FC236}">
                <a16:creationId xmlns:a16="http://schemas.microsoft.com/office/drawing/2014/main" id="{87EACF30-AF2A-4A1B-ADD3-AD884B226784}"/>
              </a:ext>
            </a:extLst>
          </p:cNvPr>
          <p:cNvSpPr/>
          <p:nvPr/>
        </p:nvSpPr>
        <p:spPr>
          <a:xfrm>
            <a:off x="438150" y="1630363"/>
            <a:ext cx="8172450" cy="6862762"/>
          </a:xfrm>
          <a:prstGeom prst="rect">
            <a:avLst/>
          </a:prstGeom>
        </p:spPr>
        <p:txBody>
          <a:bodyPr>
            <a:spAutoFit/>
          </a:bodyPr>
          <a:lstStyle/>
          <a:p>
            <a:pPr marL="228600" indent="-228600">
              <a:buFont typeface="+mj-lt"/>
              <a:buAutoNum type="arabicPeriod" startAt="6"/>
              <a:defRPr/>
            </a:pPr>
            <a:r>
              <a:rPr lang="en-US" sz="1000" dirty="0">
                <a:latin typeface="Arial" charset="0"/>
                <a:cs typeface="Arial" charset="0"/>
              </a:rPr>
              <a:t>The student stands the best chance of appealing to a college to improve their award letter, if they already have a better award in hand from another college.</a:t>
            </a:r>
          </a:p>
          <a:p>
            <a:pPr lvl="1">
              <a:defRPr/>
            </a:pPr>
            <a:r>
              <a:rPr lang="en-US" sz="1000" dirty="0">
                <a:latin typeface="Arial" charset="0"/>
                <a:cs typeface="Arial" charset="0"/>
              </a:rPr>
              <a:t>A. True</a:t>
            </a:r>
          </a:p>
          <a:p>
            <a:pPr lvl="1">
              <a:defRPr/>
            </a:pPr>
            <a:r>
              <a:rPr lang="en-US" sz="1000" dirty="0">
                <a:latin typeface="Arial" charset="0"/>
                <a:cs typeface="Arial" charset="0"/>
              </a:rPr>
              <a:t>B. False</a:t>
            </a:r>
          </a:p>
          <a:p>
            <a:pPr marL="228600" indent="-228600">
              <a:buFont typeface="+mj-lt"/>
              <a:buAutoNum type="arabicPeriod" startAt="6"/>
              <a:defRPr/>
            </a:pPr>
            <a:endParaRPr lang="en-US" sz="1000" dirty="0">
              <a:latin typeface="Arial" charset="0"/>
              <a:cs typeface="Arial" charset="0"/>
            </a:endParaRPr>
          </a:p>
          <a:p>
            <a:pPr marL="228600" indent="-228600">
              <a:buFont typeface="+mj-lt"/>
              <a:buAutoNum type="arabicPeriod" startAt="6"/>
              <a:defRPr/>
            </a:pPr>
            <a:r>
              <a:rPr lang="en-US" sz="1000" dirty="0">
                <a:latin typeface="Arial" charset="0"/>
                <a:cs typeface="Arial" charset="0"/>
              </a:rPr>
              <a:t>The process of appealing an award letter includes:</a:t>
            </a:r>
          </a:p>
          <a:p>
            <a:pPr lvl="1">
              <a:defRPr/>
            </a:pPr>
            <a:r>
              <a:rPr lang="en-US" sz="1000" dirty="0">
                <a:latin typeface="Arial" charset="0"/>
                <a:cs typeface="Arial" charset="0"/>
              </a:rPr>
              <a:t>A. Clearly state the reasons for the appeal</a:t>
            </a:r>
          </a:p>
          <a:p>
            <a:pPr lvl="1">
              <a:defRPr/>
            </a:pPr>
            <a:r>
              <a:rPr lang="en-US" sz="1000" dirty="0">
                <a:latin typeface="Arial" charset="0"/>
                <a:cs typeface="Arial" charset="0"/>
              </a:rPr>
              <a:t>B. Contact the financial aid officer in person</a:t>
            </a:r>
          </a:p>
          <a:p>
            <a:pPr lvl="1">
              <a:defRPr/>
            </a:pPr>
            <a:r>
              <a:rPr lang="en-US" sz="1000" dirty="0">
                <a:latin typeface="Arial" charset="0"/>
                <a:cs typeface="Arial" charset="0"/>
              </a:rPr>
              <a:t>C. Request a specific amount of money </a:t>
            </a:r>
            <a:endParaRPr lang="en" sz="1000" dirty="0">
              <a:latin typeface="Arial" charset="0"/>
              <a:cs typeface="Arial" charset="0"/>
            </a:endParaRPr>
          </a:p>
          <a:p>
            <a:pPr lvl="1">
              <a:defRPr/>
            </a:pPr>
            <a:r>
              <a:rPr lang="en-US" sz="1000" dirty="0">
                <a:latin typeface="Arial" charset="0"/>
                <a:cs typeface="Arial" charset="0"/>
              </a:rPr>
              <a:t>D. Submit any required documents to prove your case</a:t>
            </a:r>
          </a:p>
          <a:p>
            <a:pPr lvl="1">
              <a:defRPr/>
            </a:pPr>
            <a:r>
              <a:rPr lang="en-US" sz="1000" dirty="0">
                <a:latin typeface="Arial" charset="0"/>
                <a:cs typeface="Arial" charset="0"/>
              </a:rPr>
              <a:t>E. All the above</a:t>
            </a:r>
          </a:p>
          <a:p>
            <a:pPr lvl="1">
              <a:defRPr/>
            </a:pPr>
            <a:r>
              <a:rPr lang="en-US" sz="1000" dirty="0">
                <a:latin typeface="Arial" charset="0"/>
                <a:cs typeface="Arial" charset="0"/>
              </a:rPr>
              <a:t>F. None of the above</a:t>
            </a:r>
          </a:p>
          <a:p>
            <a:pPr marL="228600" indent="-228600">
              <a:buFont typeface="+mj-lt"/>
              <a:buAutoNum type="arabicPeriod" startAt="6"/>
              <a:defRPr/>
            </a:pPr>
            <a:endParaRPr lang="en-US" sz="1000" dirty="0">
              <a:latin typeface="Arial" charset="0"/>
              <a:cs typeface="Arial" charset="0"/>
            </a:endParaRPr>
          </a:p>
          <a:p>
            <a:pPr marL="228600" indent="-228600">
              <a:buFont typeface="+mj-lt"/>
              <a:buAutoNum type="arabicPeriod" startAt="6"/>
              <a:defRPr/>
            </a:pPr>
            <a:r>
              <a:rPr lang="en-US" sz="1000" dirty="0">
                <a:latin typeface="Arial" charset="0"/>
                <a:cs typeface="Arial" charset="0"/>
              </a:rPr>
              <a:t>Professional Judgment is the authority given to the Financial Aid Officer to change the family’s financial data to more accurately measure the family's ability to pay college costs.</a:t>
            </a:r>
          </a:p>
          <a:p>
            <a:pPr lvl="1">
              <a:defRPr/>
            </a:pPr>
            <a:r>
              <a:rPr lang="en-US" sz="1000" dirty="0">
                <a:latin typeface="Arial" charset="0"/>
                <a:cs typeface="Arial" charset="0"/>
              </a:rPr>
              <a:t>A. True</a:t>
            </a:r>
          </a:p>
          <a:p>
            <a:pPr lvl="1">
              <a:defRPr/>
            </a:pPr>
            <a:r>
              <a:rPr lang="en-US" sz="1000" dirty="0">
                <a:latin typeface="Arial" charset="0"/>
                <a:cs typeface="Arial" charset="0"/>
              </a:rPr>
              <a:t>B. False</a:t>
            </a:r>
          </a:p>
          <a:p>
            <a:pPr marL="228600" indent="-228600">
              <a:buFont typeface="+mj-lt"/>
              <a:buAutoNum type="arabicPeriod" startAt="6"/>
              <a:defRPr/>
            </a:pPr>
            <a:endParaRPr lang="en-US" sz="1000" dirty="0">
              <a:latin typeface="Arial" charset="0"/>
              <a:cs typeface="Arial" charset="0"/>
            </a:endParaRPr>
          </a:p>
          <a:p>
            <a:pPr marL="228600" indent="-228600">
              <a:buFont typeface="+mj-lt"/>
              <a:buAutoNum type="arabicPeriod" startAt="6"/>
              <a:defRPr/>
            </a:pPr>
            <a:r>
              <a:rPr lang="en-US" sz="1000" dirty="0">
                <a:latin typeface="Arial" charset="0"/>
                <a:cs typeface="Arial" charset="0"/>
              </a:rPr>
              <a:t>Special circumstances are conditions, such as divorce, separation, or the death of a parent or spouse, that would change the family's ability to pay college costs </a:t>
            </a:r>
            <a:endParaRPr lang="en" sz="1000" dirty="0">
              <a:latin typeface="Arial" charset="0"/>
              <a:cs typeface="Arial" charset="0"/>
            </a:endParaRPr>
          </a:p>
          <a:p>
            <a:pPr lvl="1">
              <a:defRPr/>
            </a:pPr>
            <a:r>
              <a:rPr lang="en-US" sz="1000" dirty="0">
                <a:latin typeface="Arial" charset="0"/>
                <a:cs typeface="Arial" charset="0"/>
              </a:rPr>
              <a:t>A. True</a:t>
            </a:r>
          </a:p>
          <a:p>
            <a:pPr lvl="1">
              <a:defRPr/>
            </a:pPr>
            <a:r>
              <a:rPr lang="en-US" sz="1000" dirty="0">
                <a:latin typeface="Arial" charset="0"/>
                <a:cs typeface="Arial" charset="0"/>
              </a:rPr>
              <a:t>B. False</a:t>
            </a:r>
          </a:p>
          <a:p>
            <a:pPr marL="228600" indent="-228600">
              <a:buFont typeface="+mj-lt"/>
              <a:buAutoNum type="arabicPeriod" startAt="6"/>
              <a:defRPr/>
            </a:pPr>
            <a:endParaRPr lang="en-US" sz="1000" dirty="0">
              <a:latin typeface="Arial" charset="0"/>
              <a:cs typeface="Arial" charset="0"/>
            </a:endParaRPr>
          </a:p>
          <a:p>
            <a:pPr marL="228600" indent="-228600">
              <a:buFont typeface="+mj-lt"/>
              <a:buAutoNum type="arabicPeriod" startAt="6"/>
              <a:defRPr/>
            </a:pPr>
            <a:r>
              <a:rPr lang="en-US" sz="1000" dirty="0">
                <a:latin typeface="Arial" charset="0"/>
                <a:cs typeface="Arial" charset="0"/>
              </a:rPr>
              <a:t>Some common special circumstances are:</a:t>
            </a:r>
          </a:p>
          <a:p>
            <a:pPr lvl="1">
              <a:defRPr/>
            </a:pPr>
            <a:r>
              <a:rPr lang="en-US" sz="1000" dirty="0">
                <a:latin typeface="Arial" charset="0"/>
                <a:cs typeface="Arial" charset="0"/>
              </a:rPr>
              <a:t>A. Excessive medical costs</a:t>
            </a:r>
          </a:p>
          <a:p>
            <a:pPr lvl="1">
              <a:defRPr/>
            </a:pPr>
            <a:r>
              <a:rPr lang="en-US" sz="1000" dirty="0">
                <a:latin typeface="Arial" charset="0"/>
                <a:cs typeface="Arial" charset="0"/>
              </a:rPr>
              <a:t>B. Unemployed worker</a:t>
            </a:r>
          </a:p>
          <a:p>
            <a:pPr lvl="1">
              <a:defRPr/>
            </a:pPr>
            <a:r>
              <a:rPr lang="en-US" sz="1000" dirty="0">
                <a:latin typeface="Arial" charset="0"/>
                <a:cs typeface="Arial" charset="0"/>
              </a:rPr>
              <a:t>C. Divorce, separation or death of a parent</a:t>
            </a:r>
          </a:p>
          <a:p>
            <a:pPr lvl="1">
              <a:defRPr/>
            </a:pPr>
            <a:r>
              <a:rPr lang="en-US" sz="1000" dirty="0">
                <a:latin typeface="Arial" charset="0"/>
                <a:cs typeface="Arial" charset="0"/>
              </a:rPr>
              <a:t>D. Natural disaster area</a:t>
            </a:r>
          </a:p>
          <a:p>
            <a:pPr lvl="1">
              <a:defRPr/>
            </a:pPr>
            <a:r>
              <a:rPr lang="en-US" sz="1000" dirty="0">
                <a:latin typeface="Arial" charset="0"/>
                <a:cs typeface="Arial" charset="0"/>
              </a:rPr>
              <a:t>E. All the above</a:t>
            </a:r>
          </a:p>
          <a:p>
            <a:pPr lvl="1">
              <a:defRPr/>
            </a:pPr>
            <a:r>
              <a:rPr lang="en-US" sz="1000" dirty="0">
                <a:latin typeface="Arial" charset="0"/>
                <a:cs typeface="Arial" charset="0"/>
              </a:rPr>
              <a:t>F. None of the above</a:t>
            </a:r>
          </a:p>
          <a:p>
            <a:pPr marL="228600" indent="-228600">
              <a:buFont typeface="+mj-lt"/>
              <a:buAutoNum type="arabicPeriod" startAt="6"/>
              <a:defRPr/>
            </a:pPr>
            <a:endParaRPr lang="en-US" sz="1000" dirty="0">
              <a:latin typeface="Arial" charset="0"/>
              <a:cs typeface="Arial" charset="0"/>
            </a:endParaRPr>
          </a:p>
          <a:p>
            <a:pPr lvl="1">
              <a:defRPr/>
            </a:pPr>
            <a:endParaRPr lang="en-US" sz="1000" dirty="0">
              <a:latin typeface="Arial" charset="0"/>
              <a:cs typeface="Arial" charset="0"/>
            </a:endParaRPr>
          </a:p>
          <a:p>
            <a:pPr marL="228600" indent="-228600">
              <a:buFont typeface="+mj-lt"/>
              <a:buAutoNum type="arabicPeriod"/>
              <a:defRPr/>
            </a:pPr>
            <a:endParaRPr lang="en-US" sz="1000" dirty="0">
              <a:latin typeface="Arial" charset="0"/>
              <a:cs typeface="Arial" charset="0"/>
            </a:endParaRPr>
          </a:p>
          <a:p>
            <a:pPr lvl="1">
              <a:defRPr/>
            </a:pPr>
            <a:endParaRPr lang="en-US" sz="1000" dirty="0">
              <a:latin typeface="Arial" charset="0"/>
              <a:cs typeface="Arial" charset="0"/>
            </a:endParaRPr>
          </a:p>
          <a:p>
            <a:pPr marL="228600" indent="-228600">
              <a:buFont typeface="+mj-lt"/>
              <a:buAutoNum type="arabicPeriod"/>
              <a:defRPr/>
            </a:pPr>
            <a:endParaRPr lang="en-US" sz="1000" dirty="0">
              <a:latin typeface="Arial" charset="0"/>
              <a:cs typeface="Arial" charset="0"/>
            </a:endParaRPr>
          </a:p>
          <a:p>
            <a:pPr lvl="1">
              <a:defRPr/>
            </a:pPr>
            <a:endParaRPr lang="en-US" sz="1000" dirty="0">
              <a:latin typeface="Arial" charset="0"/>
              <a:cs typeface="Arial" charset="0"/>
            </a:endParaRPr>
          </a:p>
          <a:p>
            <a:pPr marL="228600" indent="-228600">
              <a:buFont typeface="+mj-lt"/>
              <a:buAutoNum type="arabicPeriod"/>
              <a:defRPr/>
            </a:pPr>
            <a:endParaRPr lang="en-US" sz="1000" dirty="0">
              <a:latin typeface="Arial" charset="0"/>
              <a:cs typeface="Arial" charset="0"/>
            </a:endParaRPr>
          </a:p>
          <a:p>
            <a:pPr marL="228600" indent="-228600">
              <a:buFont typeface="+mj-lt"/>
              <a:buAutoNum type="arabicPeriod" startAt="6"/>
              <a:defRPr/>
            </a:pPr>
            <a:endParaRPr lang="en-US" sz="1000" dirty="0">
              <a:latin typeface="Arial" charset="0"/>
              <a:cs typeface="Arial" charset="0"/>
            </a:endParaRPr>
          </a:p>
          <a:p>
            <a:pPr lvl="1">
              <a:defRPr/>
            </a:pPr>
            <a:endParaRPr lang="en-US" sz="1000" dirty="0">
              <a:latin typeface="Arial" charset="0"/>
              <a:cs typeface="Arial" charset="0"/>
            </a:endParaRPr>
          </a:p>
          <a:p>
            <a:pPr marL="228600" indent="-228600">
              <a:buFont typeface="+mj-lt"/>
              <a:buAutoNum type="arabicPeriod" startAt="6"/>
              <a:defRPr/>
            </a:pPr>
            <a:endParaRPr lang="en-US" sz="1000" dirty="0">
              <a:latin typeface="Arial" charset="0"/>
              <a:cs typeface="Arial" charset="0"/>
            </a:endParaRPr>
          </a:p>
          <a:p>
            <a:pPr marL="228600" indent="-228600">
              <a:buFont typeface="+mj-lt"/>
              <a:buAutoNum type="arabicPeriod" startAt="6"/>
              <a:defRPr/>
            </a:pPr>
            <a:endParaRPr lang="en-US" sz="1000" dirty="0">
              <a:latin typeface="Arial" charset="0"/>
              <a:cs typeface="Arial" charset="0"/>
            </a:endParaRPr>
          </a:p>
          <a:p>
            <a:pPr>
              <a:defRPr/>
            </a:pPr>
            <a:r>
              <a:rPr lang="en-US" sz="1000" dirty="0">
                <a:latin typeface="Arial" charset="0"/>
                <a:cs typeface="Arial" charset="0"/>
              </a:rPr>
              <a:t> </a:t>
            </a:r>
          </a:p>
          <a:p>
            <a:pPr hangingPunct="0">
              <a:defRPr/>
            </a:pPr>
            <a:endParaRPr lang="en-US" sz="1000" dirty="0">
              <a:latin typeface="Arial" charset="0"/>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a:extLst>
              <a:ext uri="{FF2B5EF4-FFF2-40B4-BE49-F238E27FC236}">
                <a16:creationId xmlns:a16="http://schemas.microsoft.com/office/drawing/2014/main" id="{7A29D58A-DD17-447B-98CC-7D7EDFE636C9}"/>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Test Answers </a:t>
            </a:r>
          </a:p>
        </p:txBody>
      </p:sp>
      <p:sp>
        <p:nvSpPr>
          <p:cNvPr id="20483" name="Rectangle 5">
            <a:extLst>
              <a:ext uri="{FF2B5EF4-FFF2-40B4-BE49-F238E27FC236}">
                <a16:creationId xmlns:a16="http://schemas.microsoft.com/office/drawing/2014/main" id="{9EC3C639-0B80-4E3F-8532-3860282DA08B}"/>
              </a:ext>
            </a:extLst>
          </p:cNvPr>
          <p:cNvSpPr>
            <a:spLocks/>
          </p:cNvSpPr>
          <p:nvPr/>
        </p:nvSpPr>
        <p:spPr bwMode="auto">
          <a:xfrm>
            <a:off x="457200" y="2438400"/>
            <a:ext cx="8686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AutoNum type="arabicPeriod"/>
            </a:pPr>
            <a:endParaRPr lang="en-US" altLang="en-US" sz="2400">
              <a:solidFill>
                <a:schemeClr val="tx2"/>
              </a:solidFill>
            </a:endParaRPr>
          </a:p>
        </p:txBody>
      </p:sp>
      <p:sp>
        <p:nvSpPr>
          <p:cNvPr id="20484" name="Rectangle 4">
            <a:extLst>
              <a:ext uri="{FF2B5EF4-FFF2-40B4-BE49-F238E27FC236}">
                <a16:creationId xmlns:a16="http://schemas.microsoft.com/office/drawing/2014/main" id="{DBD27581-1696-4524-8AD9-F07D268345A7}"/>
              </a:ext>
            </a:extLst>
          </p:cNvPr>
          <p:cNvSpPr>
            <a:spLocks noChangeArrowheads="1"/>
          </p:cNvSpPr>
          <p:nvPr/>
        </p:nvSpPr>
        <p:spPr bwMode="auto">
          <a:xfrm>
            <a:off x="427038" y="2057400"/>
            <a:ext cx="8170862"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1.</a:t>
            </a:r>
            <a:r>
              <a:rPr lang="en-US" altLang="en-US" sz="1200" b="1"/>
              <a:t> B</a:t>
            </a:r>
          </a:p>
          <a:p>
            <a:pPr eaLnBrk="1" hangingPunct="1"/>
            <a:r>
              <a:rPr lang="en-US" altLang="en-US" sz="1200"/>
              <a:t> </a:t>
            </a:r>
          </a:p>
          <a:p>
            <a:pPr eaLnBrk="1" hangingPunct="1"/>
            <a:r>
              <a:rPr lang="en-US" altLang="en-US" sz="1200"/>
              <a:t>2. </a:t>
            </a:r>
            <a:r>
              <a:rPr lang="en-US" altLang="en-US" sz="1200" b="1"/>
              <a:t>B</a:t>
            </a:r>
            <a:endParaRPr lang="en-US" altLang="en-US" sz="1200"/>
          </a:p>
          <a:p>
            <a:pPr eaLnBrk="1" hangingPunct="1"/>
            <a:r>
              <a:rPr lang="en-US" altLang="en-US" sz="1200"/>
              <a:t> </a:t>
            </a:r>
          </a:p>
          <a:p>
            <a:pPr eaLnBrk="1" hangingPunct="1"/>
            <a:r>
              <a:rPr lang="en-US" altLang="en-US" sz="1200"/>
              <a:t>3. </a:t>
            </a:r>
            <a:r>
              <a:rPr lang="en-US" altLang="en-US" sz="1200" b="1"/>
              <a:t>C</a:t>
            </a:r>
            <a:endParaRPr lang="en-US" altLang="en-US" sz="1200"/>
          </a:p>
          <a:p>
            <a:pPr eaLnBrk="1" hangingPunct="1"/>
            <a:r>
              <a:rPr lang="en-US" altLang="en-US" sz="1200"/>
              <a:t> </a:t>
            </a:r>
          </a:p>
          <a:p>
            <a:pPr eaLnBrk="1" hangingPunct="1"/>
            <a:r>
              <a:rPr lang="en-US" altLang="en-US" sz="1200"/>
              <a:t>4. </a:t>
            </a:r>
            <a:r>
              <a:rPr lang="en-US" altLang="en-US" sz="1200" b="1"/>
              <a:t>A</a:t>
            </a:r>
            <a:endParaRPr lang="en-US" altLang="en-US" sz="1200"/>
          </a:p>
          <a:p>
            <a:pPr eaLnBrk="1" hangingPunct="1"/>
            <a:r>
              <a:rPr lang="en-US" altLang="en-US" sz="1200"/>
              <a:t> </a:t>
            </a:r>
          </a:p>
          <a:p>
            <a:pPr eaLnBrk="1" hangingPunct="1"/>
            <a:r>
              <a:rPr lang="en-US" altLang="en-US" sz="1200"/>
              <a:t>5. </a:t>
            </a:r>
            <a:r>
              <a:rPr lang="en-US" altLang="en-US" sz="1200" b="1"/>
              <a:t>C</a:t>
            </a:r>
            <a:endParaRPr lang="en-US" altLang="en-US" sz="1200"/>
          </a:p>
          <a:p>
            <a:pPr eaLnBrk="1" hangingPunct="1"/>
            <a:r>
              <a:rPr lang="en-US" altLang="en-US" sz="1200"/>
              <a:t> </a:t>
            </a:r>
          </a:p>
          <a:p>
            <a:pPr eaLnBrk="1" hangingPunct="1"/>
            <a:r>
              <a:rPr lang="en-US" altLang="en-US" sz="1200"/>
              <a:t>6. </a:t>
            </a:r>
            <a:r>
              <a:rPr lang="en-US" altLang="en-US" sz="1200" b="1"/>
              <a:t>A</a:t>
            </a:r>
            <a:endParaRPr lang="en-US" altLang="en-US" sz="1200"/>
          </a:p>
          <a:p>
            <a:pPr eaLnBrk="1" hangingPunct="1"/>
            <a:r>
              <a:rPr lang="en-US" altLang="en-US" sz="1200"/>
              <a:t> </a:t>
            </a:r>
          </a:p>
          <a:p>
            <a:pPr eaLnBrk="1" hangingPunct="1"/>
            <a:r>
              <a:rPr lang="en-US" altLang="en-US" sz="1200"/>
              <a:t>7. </a:t>
            </a:r>
            <a:r>
              <a:rPr lang="en-US" altLang="en-US" sz="1200" b="1"/>
              <a:t>E</a:t>
            </a:r>
            <a:endParaRPr lang="en-US" altLang="en-US" sz="1200"/>
          </a:p>
          <a:p>
            <a:pPr eaLnBrk="1" hangingPunct="1"/>
            <a:r>
              <a:rPr lang="en-US" altLang="en-US" sz="1200"/>
              <a:t> </a:t>
            </a:r>
          </a:p>
          <a:p>
            <a:pPr eaLnBrk="1" hangingPunct="1"/>
            <a:r>
              <a:rPr lang="en-US" altLang="en-US" sz="1200"/>
              <a:t>8. </a:t>
            </a:r>
            <a:r>
              <a:rPr lang="en-US" altLang="en-US" sz="1200" b="1"/>
              <a:t>A</a:t>
            </a:r>
            <a:endParaRPr lang="en-US" altLang="en-US" sz="1200"/>
          </a:p>
          <a:p>
            <a:pPr eaLnBrk="1" hangingPunct="1"/>
            <a:r>
              <a:rPr lang="en-US" altLang="en-US" sz="1200"/>
              <a:t> </a:t>
            </a:r>
          </a:p>
          <a:p>
            <a:pPr eaLnBrk="1" hangingPunct="1"/>
            <a:r>
              <a:rPr lang="en-US" altLang="en-US" sz="1200"/>
              <a:t>9.</a:t>
            </a:r>
            <a:r>
              <a:rPr lang="en-US" altLang="en-US" sz="1200" b="1"/>
              <a:t> A</a:t>
            </a:r>
            <a:endParaRPr lang="en-US" altLang="en-US" sz="1200"/>
          </a:p>
          <a:p>
            <a:pPr eaLnBrk="1" hangingPunct="1"/>
            <a:r>
              <a:rPr lang="en-US" altLang="en-US" sz="1200"/>
              <a:t> </a:t>
            </a:r>
          </a:p>
          <a:p>
            <a:pPr eaLnBrk="1" hangingPunct="1"/>
            <a:r>
              <a:rPr lang="en-US" altLang="en-US" sz="1200"/>
              <a:t>10. </a:t>
            </a:r>
            <a:r>
              <a:rPr lang="en-US" altLang="en-US" sz="1200" b="1"/>
              <a:t>E</a:t>
            </a:r>
            <a:endParaRPr lang="en-US" altLang="en-US" sz="1200"/>
          </a:p>
          <a:p>
            <a:pPr eaLnBrk="1" hangingPunct="1"/>
            <a:endParaRPr lang="en-US" altLang="en-US" sz="1000"/>
          </a:p>
          <a:p>
            <a:pPr eaLnBrk="1"/>
            <a:r>
              <a:rPr lang="en-US" altLang="en-US" sz="1000" b="1"/>
              <a:t> </a:t>
            </a:r>
            <a:endParaRPr lang="en-US" altLang="en-US"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510B76B-485B-48CF-AF50-C041B068E084}"/>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6147" name="Rectangle 3">
            <a:extLst>
              <a:ext uri="{FF2B5EF4-FFF2-40B4-BE49-F238E27FC236}">
                <a16:creationId xmlns:a16="http://schemas.microsoft.com/office/drawing/2014/main" id="{A3D65051-ED7E-4E0A-A336-9FA579B88B8C}"/>
              </a:ext>
            </a:extLst>
          </p:cNvPr>
          <p:cNvSpPr>
            <a:spLocks/>
          </p:cNvSpPr>
          <p:nvPr/>
        </p:nvSpPr>
        <p:spPr bwMode="auto">
          <a:xfrm>
            <a:off x="533400"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Award Letters</a:t>
            </a:r>
          </a:p>
        </p:txBody>
      </p:sp>
      <p:sp>
        <p:nvSpPr>
          <p:cNvPr id="6148" name="Rectangle 4">
            <a:extLst>
              <a:ext uri="{FF2B5EF4-FFF2-40B4-BE49-F238E27FC236}">
                <a16:creationId xmlns:a16="http://schemas.microsoft.com/office/drawing/2014/main" id="{928973AB-CE08-4CB5-B321-C1A0AF1D80FA}"/>
              </a:ext>
            </a:extLst>
          </p:cNvPr>
          <p:cNvSpPr>
            <a:spLocks/>
          </p:cNvSpPr>
          <p:nvPr/>
        </p:nvSpPr>
        <p:spPr bwMode="auto">
          <a:xfrm>
            <a:off x="533400" y="18288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600">
                <a:solidFill>
                  <a:schemeClr val="tx2"/>
                </a:solidFill>
                <a:latin typeface="Calibri" panose="020F0502020204030204" pitchFamily="34" charset="0"/>
              </a:rPr>
              <a:t>The Award Letter:</a:t>
            </a:r>
            <a:endParaRPr lang="en-US" altLang="en-US" sz="3200">
              <a:solidFill>
                <a:schemeClr val="tx2"/>
              </a:solidFill>
              <a:latin typeface="Calibri" panose="020F0502020204030204" pitchFamily="34" charset="0"/>
            </a:endParaRPr>
          </a:p>
        </p:txBody>
      </p:sp>
      <p:sp>
        <p:nvSpPr>
          <p:cNvPr id="6149" name="Rectangle 5">
            <a:extLst>
              <a:ext uri="{FF2B5EF4-FFF2-40B4-BE49-F238E27FC236}">
                <a16:creationId xmlns:a16="http://schemas.microsoft.com/office/drawing/2014/main" id="{C83E5443-6950-4C98-BA8D-D79AF1DAC2D9}"/>
              </a:ext>
            </a:extLst>
          </p:cNvPr>
          <p:cNvSpPr>
            <a:spLocks/>
          </p:cNvSpPr>
          <p:nvPr/>
        </p:nvSpPr>
        <p:spPr bwMode="auto">
          <a:xfrm>
            <a:off x="381000" y="2590800"/>
            <a:ext cx="87630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After Verification, each college will begin the process of issuing financial aid award letters to students around April of each year. </a:t>
            </a:r>
          </a:p>
        </p:txBody>
      </p:sp>
      <p:sp>
        <p:nvSpPr>
          <p:cNvPr id="6150" name="Rectangle 6">
            <a:extLst>
              <a:ext uri="{FF2B5EF4-FFF2-40B4-BE49-F238E27FC236}">
                <a16:creationId xmlns:a16="http://schemas.microsoft.com/office/drawing/2014/main" id="{113115D4-AE11-4217-8A23-281AEF40F19F}"/>
              </a:ext>
            </a:extLst>
          </p:cNvPr>
          <p:cNvSpPr>
            <a:spLocks/>
          </p:cNvSpPr>
          <p:nvPr/>
        </p:nvSpPr>
        <p:spPr bwMode="auto">
          <a:xfrm>
            <a:off x="381000" y="4267200"/>
            <a:ext cx="8763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Many high income families end up receiving grant money in the form of tuition discounts from small higher-priced private colleges.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A3BF1F1-D91E-4D2E-ACFC-F9C3B12D7E04}"/>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7171" name="Rectangle 3">
            <a:extLst>
              <a:ext uri="{FF2B5EF4-FFF2-40B4-BE49-F238E27FC236}">
                <a16:creationId xmlns:a16="http://schemas.microsoft.com/office/drawing/2014/main" id="{8A6B6856-3C6B-421A-944A-74BF6F2F2A0C}"/>
              </a:ext>
            </a:extLst>
          </p:cNvPr>
          <p:cNvSpPr>
            <a:spLocks/>
          </p:cNvSpPr>
          <p:nvPr/>
        </p:nvSpPr>
        <p:spPr bwMode="auto">
          <a:xfrm>
            <a:off x="457200" y="17526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600">
                <a:solidFill>
                  <a:schemeClr val="tx2"/>
                </a:solidFill>
                <a:latin typeface="Calibri" panose="020F0502020204030204" pitchFamily="34" charset="0"/>
              </a:rPr>
              <a:t>Award Letter Procedures:</a:t>
            </a:r>
          </a:p>
        </p:txBody>
      </p:sp>
      <p:sp>
        <p:nvSpPr>
          <p:cNvPr id="7172" name="Rectangle 4">
            <a:extLst>
              <a:ext uri="{FF2B5EF4-FFF2-40B4-BE49-F238E27FC236}">
                <a16:creationId xmlns:a16="http://schemas.microsoft.com/office/drawing/2014/main" id="{20DC3D5D-5A91-4590-88FF-B41080461DAC}"/>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Award Letters</a:t>
            </a:r>
          </a:p>
        </p:txBody>
      </p:sp>
      <p:sp>
        <p:nvSpPr>
          <p:cNvPr id="7173" name="Rectangle 6">
            <a:extLst>
              <a:ext uri="{FF2B5EF4-FFF2-40B4-BE49-F238E27FC236}">
                <a16:creationId xmlns:a16="http://schemas.microsoft.com/office/drawing/2014/main" id="{636A94FF-2444-4FB3-8B99-3B4EA066F283}"/>
              </a:ext>
            </a:extLst>
          </p:cNvPr>
          <p:cNvSpPr>
            <a:spLocks/>
          </p:cNvSpPr>
          <p:nvPr/>
        </p:nvSpPr>
        <p:spPr bwMode="auto">
          <a:xfrm>
            <a:off x="457200" y="2667000"/>
            <a:ext cx="8686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In order to even receive an award letter, the student must be accepted by that particular college. </a:t>
            </a:r>
          </a:p>
        </p:txBody>
      </p:sp>
      <p:sp>
        <p:nvSpPr>
          <p:cNvPr id="7174" name="Rectangle 7">
            <a:extLst>
              <a:ext uri="{FF2B5EF4-FFF2-40B4-BE49-F238E27FC236}">
                <a16:creationId xmlns:a16="http://schemas.microsoft.com/office/drawing/2014/main" id="{0A955BFB-03DE-4B91-ABF3-DBFD3A01DE64}"/>
              </a:ext>
            </a:extLst>
          </p:cNvPr>
          <p:cNvSpPr>
            <a:spLocks/>
          </p:cNvSpPr>
          <p:nvPr/>
        </p:nvSpPr>
        <p:spPr bwMode="auto">
          <a:xfrm>
            <a:off x="457200" y="4495800"/>
            <a:ext cx="868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Students should apply to at least 4-8 colleges to insure their acceptance.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EF24658-E690-4D8F-8AE6-FA88D3C88422}"/>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8195" name="Rectangle 4">
            <a:extLst>
              <a:ext uri="{FF2B5EF4-FFF2-40B4-BE49-F238E27FC236}">
                <a16:creationId xmlns:a16="http://schemas.microsoft.com/office/drawing/2014/main" id="{9E37F201-F9DA-4FBE-85F8-8F21769EEA16}"/>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Award Letters</a:t>
            </a:r>
          </a:p>
        </p:txBody>
      </p:sp>
      <p:sp>
        <p:nvSpPr>
          <p:cNvPr id="8196" name="Rectangle 5">
            <a:extLst>
              <a:ext uri="{FF2B5EF4-FFF2-40B4-BE49-F238E27FC236}">
                <a16:creationId xmlns:a16="http://schemas.microsoft.com/office/drawing/2014/main" id="{CA60B817-E643-404F-8755-824D85C944A3}"/>
              </a:ext>
            </a:extLst>
          </p:cNvPr>
          <p:cNvSpPr>
            <a:spLocks/>
          </p:cNvSpPr>
          <p:nvPr/>
        </p:nvSpPr>
        <p:spPr bwMode="auto">
          <a:xfrm>
            <a:off x="457200" y="2514600"/>
            <a:ext cx="8686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dirty="0">
                <a:solidFill>
                  <a:schemeClr val="tx2"/>
                </a:solidFill>
                <a:latin typeface="Calibri" panose="020F0502020204030204" pitchFamily="34" charset="0"/>
              </a:rPr>
              <a:t>Families should review each award letter to determine the net out-of-pocket cost of attending each school.</a:t>
            </a:r>
          </a:p>
        </p:txBody>
      </p:sp>
      <p:sp>
        <p:nvSpPr>
          <p:cNvPr id="8197" name="Rectangle 6">
            <a:extLst>
              <a:ext uri="{FF2B5EF4-FFF2-40B4-BE49-F238E27FC236}">
                <a16:creationId xmlns:a16="http://schemas.microsoft.com/office/drawing/2014/main" id="{4E4699BE-DAA2-48DC-A070-FF429A92AE8C}"/>
              </a:ext>
            </a:extLst>
          </p:cNvPr>
          <p:cNvSpPr>
            <a:spLocks/>
          </p:cNvSpPr>
          <p:nvPr/>
        </p:nvSpPr>
        <p:spPr bwMode="auto">
          <a:xfrm>
            <a:off x="457200" y="4191000"/>
            <a:ext cx="8686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You can appeal your award letter.</a:t>
            </a:r>
          </a:p>
          <a:p>
            <a:pPr eaLnBrk="1" hangingPunct="1">
              <a:spcBef>
                <a:spcPct val="20000"/>
              </a:spcBef>
              <a:buFont typeface="Arial" panose="020B0604020202020204" pitchFamily="34" charset="0"/>
              <a:buNone/>
            </a:pPr>
            <a:endParaRPr lang="en-US" altLang="en-US" sz="3200">
              <a:solidFill>
                <a:schemeClr val="tx2"/>
              </a:solidFill>
              <a:latin typeface="Calibri" panose="020F0502020204030204" pitchFamily="34" charset="0"/>
            </a:endParaRPr>
          </a:p>
        </p:txBody>
      </p:sp>
      <p:sp>
        <p:nvSpPr>
          <p:cNvPr id="8198" name="Rectangle 7">
            <a:extLst>
              <a:ext uri="{FF2B5EF4-FFF2-40B4-BE49-F238E27FC236}">
                <a16:creationId xmlns:a16="http://schemas.microsoft.com/office/drawing/2014/main" id="{E9EC588C-F838-48A3-844F-13A6B3D73B8F}"/>
              </a:ext>
            </a:extLst>
          </p:cNvPr>
          <p:cNvSpPr>
            <a:spLocks/>
          </p:cNvSpPr>
          <p:nvPr/>
        </p:nvSpPr>
        <p:spPr bwMode="auto">
          <a:xfrm>
            <a:off x="457200" y="5029200"/>
            <a:ext cx="868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Private schools have institutional grant money that can be negotiated.</a:t>
            </a:r>
          </a:p>
        </p:txBody>
      </p:sp>
      <p:sp>
        <p:nvSpPr>
          <p:cNvPr id="8199" name="Rectangle 9">
            <a:extLst>
              <a:ext uri="{FF2B5EF4-FFF2-40B4-BE49-F238E27FC236}">
                <a16:creationId xmlns:a16="http://schemas.microsoft.com/office/drawing/2014/main" id="{68232967-926C-4286-BA04-E228854F4758}"/>
              </a:ext>
            </a:extLst>
          </p:cNvPr>
          <p:cNvSpPr>
            <a:spLocks/>
          </p:cNvSpPr>
          <p:nvPr/>
        </p:nvSpPr>
        <p:spPr bwMode="auto">
          <a:xfrm>
            <a:off x="457200" y="17526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600">
                <a:solidFill>
                  <a:schemeClr val="tx2"/>
                </a:solidFill>
                <a:latin typeface="Calibri" panose="020F0502020204030204" pitchFamily="34" charset="0"/>
              </a:rPr>
              <a:t>Award Letter Procedures: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1109317-6F8D-4C1A-948A-271BB83D167D}"/>
              </a:ext>
            </a:extLst>
          </p:cNvPr>
          <p:cNvSpPr>
            <a:spLocks/>
          </p:cNvSpPr>
          <p:nvPr/>
        </p:nvSpPr>
        <p:spPr bwMode="auto">
          <a:xfrm>
            <a:off x="228600" y="1752600"/>
            <a:ext cx="8915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200">
                <a:solidFill>
                  <a:schemeClr val="tx2"/>
                </a:solidFill>
                <a:latin typeface="Calibri" panose="020F0502020204030204" pitchFamily="34" charset="0"/>
              </a:rPr>
              <a:t>1. Understand the Components</a:t>
            </a:r>
            <a:r>
              <a:rPr lang="en-US" altLang="en-US" sz="3600">
                <a:solidFill>
                  <a:schemeClr val="tx2"/>
                </a:solidFill>
                <a:latin typeface="Calibri" panose="020F0502020204030204" pitchFamily="34" charset="0"/>
              </a:rPr>
              <a:t> </a:t>
            </a:r>
          </a:p>
        </p:txBody>
      </p:sp>
      <p:sp>
        <p:nvSpPr>
          <p:cNvPr id="9219" name="Rectangle 3">
            <a:extLst>
              <a:ext uri="{FF2B5EF4-FFF2-40B4-BE49-F238E27FC236}">
                <a16:creationId xmlns:a16="http://schemas.microsoft.com/office/drawing/2014/main" id="{2C3EBAFF-AE43-4301-A740-BAED5D110CA5}"/>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Improving The Award Letter</a:t>
            </a:r>
          </a:p>
        </p:txBody>
      </p:sp>
      <p:sp>
        <p:nvSpPr>
          <p:cNvPr id="9220" name="Rectangle 4">
            <a:extLst>
              <a:ext uri="{FF2B5EF4-FFF2-40B4-BE49-F238E27FC236}">
                <a16:creationId xmlns:a16="http://schemas.microsoft.com/office/drawing/2014/main" id="{21545C4F-B1E0-4E1C-9E6E-2912C3DC3615}"/>
              </a:ext>
            </a:extLst>
          </p:cNvPr>
          <p:cNvSpPr>
            <a:spLocks/>
          </p:cNvSpPr>
          <p:nvPr/>
        </p:nvSpPr>
        <p:spPr bwMode="auto">
          <a:xfrm>
            <a:off x="228600" y="3886200"/>
            <a:ext cx="8915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eaLnBrk="1" hangingPunct="1">
              <a:spcBef>
                <a:spcPct val="20000"/>
              </a:spcBef>
              <a:buFont typeface="Arial" panose="020B0604020202020204" pitchFamily="34" charset="0"/>
              <a:buChar char="–"/>
            </a:pPr>
            <a:r>
              <a:rPr lang="en-US" altLang="en-US" sz="2400">
                <a:solidFill>
                  <a:schemeClr val="tx2"/>
                </a:solidFill>
                <a:latin typeface="Calibri" panose="020F0502020204030204" pitchFamily="34" charset="0"/>
              </a:rPr>
              <a:t>Be wary of how much of the award is actually loans</a:t>
            </a:r>
          </a:p>
        </p:txBody>
      </p:sp>
      <p:sp>
        <p:nvSpPr>
          <p:cNvPr id="9221" name="Rectangle 6">
            <a:extLst>
              <a:ext uri="{FF2B5EF4-FFF2-40B4-BE49-F238E27FC236}">
                <a16:creationId xmlns:a16="http://schemas.microsoft.com/office/drawing/2014/main" id="{1EBB7C63-E842-4B69-A639-BF1CDDA22BF2}"/>
              </a:ext>
            </a:extLst>
          </p:cNvPr>
          <p:cNvSpPr>
            <a:spLocks/>
          </p:cNvSpPr>
          <p:nvPr/>
        </p:nvSpPr>
        <p:spPr bwMode="auto">
          <a:xfrm>
            <a:off x="228600" y="3276600"/>
            <a:ext cx="8915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200">
                <a:solidFill>
                  <a:schemeClr val="tx2"/>
                </a:solidFill>
                <a:latin typeface="Calibri" panose="020F0502020204030204" pitchFamily="34" charset="0"/>
              </a:rPr>
              <a:t>2. Compare Award Packages </a:t>
            </a:r>
          </a:p>
        </p:txBody>
      </p:sp>
      <p:sp>
        <p:nvSpPr>
          <p:cNvPr id="9222" name="Rectangle 7">
            <a:extLst>
              <a:ext uri="{FF2B5EF4-FFF2-40B4-BE49-F238E27FC236}">
                <a16:creationId xmlns:a16="http://schemas.microsoft.com/office/drawing/2014/main" id="{B1D093BA-69C2-414A-8DEE-FDBA930A958D}"/>
              </a:ext>
            </a:extLst>
          </p:cNvPr>
          <p:cNvSpPr>
            <a:spLocks/>
          </p:cNvSpPr>
          <p:nvPr/>
        </p:nvSpPr>
        <p:spPr bwMode="auto">
          <a:xfrm>
            <a:off x="228600" y="4419600"/>
            <a:ext cx="8915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200">
                <a:solidFill>
                  <a:schemeClr val="tx2"/>
                </a:solidFill>
                <a:latin typeface="Calibri" panose="020F0502020204030204" pitchFamily="34" charset="0"/>
              </a:rPr>
              <a:t>3. Respond to the Award Letter </a:t>
            </a:r>
          </a:p>
        </p:txBody>
      </p:sp>
      <p:sp>
        <p:nvSpPr>
          <p:cNvPr id="9223" name="Rectangle 8">
            <a:extLst>
              <a:ext uri="{FF2B5EF4-FFF2-40B4-BE49-F238E27FC236}">
                <a16:creationId xmlns:a16="http://schemas.microsoft.com/office/drawing/2014/main" id="{365941B6-E0C3-4CB0-80F7-59E0A4EC1F6D}"/>
              </a:ext>
            </a:extLst>
          </p:cNvPr>
          <p:cNvSpPr>
            <a:spLocks/>
          </p:cNvSpPr>
          <p:nvPr/>
        </p:nvSpPr>
        <p:spPr bwMode="auto">
          <a:xfrm>
            <a:off x="228600" y="5029200"/>
            <a:ext cx="8915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eaLnBrk="1" hangingPunct="1">
              <a:spcBef>
                <a:spcPct val="20000"/>
              </a:spcBef>
              <a:buFont typeface="Arial" panose="020B0604020202020204" pitchFamily="34" charset="0"/>
              <a:buChar char="–"/>
            </a:pPr>
            <a:r>
              <a:rPr lang="en-US" altLang="en-US" sz="2400">
                <a:solidFill>
                  <a:schemeClr val="tx2"/>
                </a:solidFill>
                <a:latin typeface="Calibri" panose="020F0502020204030204" pitchFamily="34" charset="0"/>
              </a:rPr>
              <a:t>Don't delay in responding </a:t>
            </a:r>
          </a:p>
          <a:p>
            <a:pPr lvl="1" eaLnBrk="1" hangingPunct="1">
              <a:spcBef>
                <a:spcPct val="20000"/>
              </a:spcBef>
              <a:buFont typeface="Arial" panose="020B0604020202020204" pitchFamily="34" charset="0"/>
              <a:buChar char="–"/>
            </a:pPr>
            <a:r>
              <a:rPr lang="en-US" altLang="en-US" sz="2400">
                <a:solidFill>
                  <a:schemeClr val="tx2"/>
                </a:solidFill>
                <a:latin typeface="Calibri" panose="020F0502020204030204" pitchFamily="34" charset="0"/>
              </a:rPr>
              <a:t>Accepting an award letter does not commit you to attend</a:t>
            </a:r>
          </a:p>
          <a:p>
            <a:pPr lvl="1" eaLnBrk="1" hangingPunct="1">
              <a:spcBef>
                <a:spcPct val="20000"/>
              </a:spcBef>
              <a:buFont typeface="Arial" panose="020B0604020202020204" pitchFamily="34" charset="0"/>
              <a:buChar char="–"/>
            </a:pPr>
            <a:r>
              <a:rPr lang="en-US" altLang="en-US" sz="2400">
                <a:solidFill>
                  <a:schemeClr val="tx2"/>
                </a:solidFill>
                <a:latin typeface="Calibri" panose="020F0502020204030204" pitchFamily="34" charset="0"/>
              </a:rPr>
              <a:t>You can accept/reject any part of the award</a:t>
            </a:r>
          </a:p>
        </p:txBody>
      </p:sp>
      <p:sp>
        <p:nvSpPr>
          <p:cNvPr id="9224" name="Rectangle 9">
            <a:extLst>
              <a:ext uri="{FF2B5EF4-FFF2-40B4-BE49-F238E27FC236}">
                <a16:creationId xmlns:a16="http://schemas.microsoft.com/office/drawing/2014/main" id="{A56E7594-6D25-420D-A7D5-66E38C3D120F}"/>
              </a:ext>
            </a:extLst>
          </p:cNvPr>
          <p:cNvSpPr>
            <a:spLocks/>
          </p:cNvSpPr>
          <p:nvPr/>
        </p:nvSpPr>
        <p:spPr bwMode="auto">
          <a:xfrm>
            <a:off x="228600" y="2438400"/>
            <a:ext cx="8915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eaLnBrk="1" hangingPunct="1">
              <a:spcBef>
                <a:spcPct val="20000"/>
              </a:spcBef>
              <a:buFont typeface="Arial" panose="020B0604020202020204" pitchFamily="34" charset="0"/>
              <a:buChar char="–"/>
            </a:pPr>
            <a:r>
              <a:rPr lang="en-US" altLang="en-US" sz="2400">
                <a:solidFill>
                  <a:schemeClr val="tx2"/>
                </a:solidFill>
                <a:latin typeface="Calibri" panose="020F0502020204030204" pitchFamily="34" charset="0"/>
              </a:rPr>
              <a:t>The financial aid award letter varies in format from school to school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4F2000EE-A2DD-4FE9-AABC-29EB75EBB7CC}"/>
              </a:ext>
            </a:extLst>
          </p:cNvPr>
          <p:cNvSpPr>
            <a:spLocks noChangeArrowheads="1"/>
          </p:cNvSpPr>
          <p:nvPr/>
        </p:nvSpPr>
        <p:spPr bwMode="auto">
          <a:xfrm>
            <a:off x="533400" y="1143000"/>
            <a:ext cx="86106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0000"/>
              </a:lnSpc>
            </a:pPr>
            <a:br>
              <a:rPr lang="en-US" altLang="en-US" sz="2000" b="1" dirty="0">
                <a:latin typeface="+mj-lt"/>
              </a:rPr>
            </a:br>
            <a:br>
              <a:rPr lang="en-US" altLang="en-US" sz="1400" dirty="0">
                <a:latin typeface="+mj-lt"/>
              </a:rPr>
            </a:br>
            <a:r>
              <a:rPr lang="en-US" altLang="en-US" sz="1400" dirty="0">
                <a:latin typeface="+mj-lt"/>
              </a:rPr>
              <a:t>	</a:t>
            </a:r>
            <a:r>
              <a:rPr lang="en-US" altLang="en-US" sz="1400" b="1" dirty="0">
                <a:latin typeface="+mj-lt"/>
              </a:rPr>
              <a:t>				</a:t>
            </a:r>
            <a:br>
              <a:rPr lang="en-US" altLang="en-US" sz="1400" b="1" dirty="0">
                <a:latin typeface="+mj-lt"/>
              </a:rPr>
            </a:br>
            <a:r>
              <a:rPr lang="en-US" altLang="en-US" b="1" dirty="0">
                <a:latin typeface="+mj-lt"/>
              </a:rPr>
              <a:t>---------Cost of Attendance-----------	--------------Resources----------------</a:t>
            </a:r>
            <a:br>
              <a:rPr lang="en-US" altLang="en-US" b="1" dirty="0">
                <a:latin typeface="+mj-lt"/>
              </a:rPr>
            </a:br>
            <a:r>
              <a:rPr lang="en-US" altLang="en-US" b="1" dirty="0">
                <a:latin typeface="+mj-lt"/>
              </a:rPr>
              <a:t>Tuition &amp; fees:	$57,208		Parent Contribution:	$2,000</a:t>
            </a:r>
            <a:br>
              <a:rPr lang="en-US" altLang="en-US" b="1" dirty="0">
                <a:latin typeface="+mj-lt"/>
              </a:rPr>
            </a:br>
            <a:r>
              <a:rPr lang="en-US" altLang="en-US" b="1" dirty="0">
                <a:latin typeface="+mj-lt"/>
              </a:rPr>
              <a:t>Room/Board:	$13,618		Student Contribution:	$    -0-</a:t>
            </a:r>
            <a:br>
              <a:rPr lang="en-US" altLang="en-US" b="1" dirty="0">
                <a:latin typeface="+mj-lt"/>
              </a:rPr>
            </a:br>
            <a:r>
              <a:rPr lang="en-US" altLang="en-US" b="1" dirty="0">
                <a:latin typeface="+mj-lt"/>
              </a:rPr>
              <a:t>Travel:		$  1,246</a:t>
            </a:r>
            <a:br>
              <a:rPr lang="en-US" altLang="en-US" b="1" dirty="0">
                <a:latin typeface="+mj-lt"/>
              </a:rPr>
            </a:br>
            <a:r>
              <a:rPr lang="en-US" altLang="en-US" b="1" dirty="0">
                <a:latin typeface="+mj-lt"/>
              </a:rPr>
              <a:t>Other:		</a:t>
            </a:r>
            <a:r>
              <a:rPr lang="en-US" altLang="en-US" b="1" u="sng" dirty="0">
                <a:latin typeface="+mj-lt"/>
              </a:rPr>
              <a:t>$  2,101</a:t>
            </a:r>
            <a:r>
              <a:rPr lang="en-US" altLang="en-US" b="1" dirty="0">
                <a:latin typeface="+mj-lt"/>
              </a:rPr>
              <a:t>					</a:t>
            </a:r>
            <a:br>
              <a:rPr lang="en-US" altLang="en-US" b="1" dirty="0">
                <a:latin typeface="+mj-lt"/>
              </a:rPr>
            </a:br>
            <a:r>
              <a:rPr lang="en-US" altLang="en-US" b="1" dirty="0">
                <a:latin typeface="+mj-lt"/>
              </a:rPr>
              <a:t>	Total:	$74,173			Total:		$2,000</a:t>
            </a:r>
            <a:br>
              <a:rPr lang="en-US" altLang="en-US" b="1" dirty="0">
                <a:latin typeface="+mj-lt"/>
              </a:rPr>
            </a:br>
            <a:r>
              <a:rPr lang="en-US" altLang="en-US" b="1" dirty="0">
                <a:latin typeface="+mj-lt"/>
              </a:rPr>
              <a:t>					</a:t>
            </a:r>
            <a:br>
              <a:rPr lang="en-US" altLang="en-US" b="1" dirty="0">
                <a:latin typeface="+mj-lt"/>
              </a:rPr>
            </a:br>
            <a:r>
              <a:rPr lang="en-US" altLang="en-US" b="1" dirty="0">
                <a:latin typeface="+mj-lt"/>
              </a:rPr>
              <a:t>					----------------Summary----------------</a:t>
            </a:r>
            <a:br>
              <a:rPr lang="en-US" altLang="en-US" b="1" dirty="0">
                <a:latin typeface="+mj-lt"/>
              </a:rPr>
            </a:br>
            <a:r>
              <a:rPr lang="en-US" altLang="en-US" b="1" dirty="0">
                <a:latin typeface="+mj-lt"/>
              </a:rPr>
              <a:t>					Cost of Attendance:	$74,173</a:t>
            </a:r>
            <a:br>
              <a:rPr lang="en-US" altLang="en-US" b="1" dirty="0">
                <a:latin typeface="+mj-lt"/>
              </a:rPr>
            </a:br>
            <a:r>
              <a:rPr lang="en-US" altLang="en-US" b="1" dirty="0">
                <a:latin typeface="+mj-lt"/>
              </a:rPr>
              <a:t>					Total Resources:</a:t>
            </a:r>
            <a:r>
              <a:rPr lang="en-US" altLang="en-US" b="1">
                <a:latin typeface="+mj-lt"/>
              </a:rPr>
              <a:t>		$  </a:t>
            </a:r>
            <a:r>
              <a:rPr lang="en-US" altLang="en-US" b="1" dirty="0">
                <a:latin typeface="+mj-lt"/>
              </a:rPr>
              <a:t>2,000</a:t>
            </a:r>
            <a:br>
              <a:rPr lang="en-US" altLang="en-US" b="1" dirty="0">
                <a:latin typeface="+mj-lt"/>
              </a:rPr>
            </a:br>
            <a:r>
              <a:rPr lang="en-US" altLang="en-US" b="1" dirty="0">
                <a:latin typeface="+mj-lt"/>
              </a:rPr>
              <a:t>					Total Awarded:		$36,475</a:t>
            </a:r>
            <a:br>
              <a:rPr lang="en-US" altLang="en-US" b="1" dirty="0">
                <a:latin typeface="+mj-lt"/>
              </a:rPr>
            </a:br>
            <a:br>
              <a:rPr lang="en-US" altLang="en-US" b="1" dirty="0">
                <a:latin typeface="+mj-lt"/>
              </a:rPr>
            </a:br>
            <a:r>
              <a:rPr lang="en-US" altLang="en-US" b="1" u="sng" dirty="0">
                <a:latin typeface="+mj-lt"/>
              </a:rPr>
              <a:t>AWARDS</a:t>
            </a:r>
            <a:r>
              <a:rPr lang="en-US" altLang="en-US" b="1" dirty="0">
                <a:latin typeface="+mj-lt"/>
              </a:rPr>
              <a:t>				</a:t>
            </a:r>
            <a:r>
              <a:rPr lang="en-US" altLang="en-US" b="1" u="sng" dirty="0">
                <a:latin typeface="+mj-lt"/>
              </a:rPr>
              <a:t>TOTAL</a:t>
            </a:r>
            <a:r>
              <a:rPr lang="en-US" altLang="en-US" b="1" dirty="0">
                <a:latin typeface="+mj-lt"/>
              </a:rPr>
              <a:t>	</a:t>
            </a:r>
            <a:br>
              <a:rPr lang="en-US" altLang="en-US" b="1" dirty="0">
                <a:latin typeface="+mj-lt"/>
              </a:rPr>
            </a:br>
            <a:r>
              <a:rPr lang="en-US" altLang="en-US" b="1" dirty="0">
                <a:latin typeface="+mj-lt"/>
              </a:rPr>
              <a:t>Columbia University Grant		$25,000</a:t>
            </a:r>
            <a:br>
              <a:rPr lang="en-US" altLang="en-US" b="1" dirty="0">
                <a:latin typeface="+mj-lt"/>
              </a:rPr>
            </a:br>
            <a:r>
              <a:rPr lang="en-US" altLang="en-US" b="1" dirty="0">
                <a:latin typeface="+mj-lt"/>
              </a:rPr>
              <a:t>Federal College Work Study		$  1,975</a:t>
            </a:r>
            <a:br>
              <a:rPr lang="en-US" altLang="en-US" b="1" dirty="0">
                <a:latin typeface="+mj-lt"/>
              </a:rPr>
            </a:br>
            <a:r>
              <a:rPr lang="en-US" altLang="en-US" b="1" dirty="0">
                <a:latin typeface="+mj-lt"/>
              </a:rPr>
              <a:t>Federal Pell Grant			$  2,500</a:t>
            </a:r>
            <a:br>
              <a:rPr lang="en-US" altLang="en-US" b="1" dirty="0">
                <a:latin typeface="+mj-lt"/>
              </a:rPr>
            </a:br>
            <a:r>
              <a:rPr lang="en-US" altLang="en-US" b="1" dirty="0">
                <a:latin typeface="+mj-lt"/>
              </a:rPr>
              <a:t>Federal FSEOG		    </a:t>
            </a:r>
            <a:r>
              <a:rPr lang="en-US" altLang="en-US" b="1">
                <a:latin typeface="+mj-lt"/>
              </a:rPr>
              <a:t>	$  </a:t>
            </a:r>
            <a:r>
              <a:rPr lang="en-US" altLang="en-US" b="1" dirty="0">
                <a:latin typeface="+mj-lt"/>
              </a:rPr>
              <a:t>1,500</a:t>
            </a:r>
            <a:br>
              <a:rPr lang="en-US" altLang="en-US" b="1" dirty="0">
                <a:latin typeface="+mj-lt"/>
              </a:rPr>
            </a:br>
            <a:r>
              <a:rPr lang="en-US" altLang="en-US" b="1" dirty="0">
                <a:latin typeface="+mj-lt"/>
              </a:rPr>
              <a:t>Direct Student Loan	</a:t>
            </a:r>
            <a:r>
              <a:rPr lang="en-US" altLang="en-US" b="1">
                <a:latin typeface="+mj-lt"/>
              </a:rPr>
              <a:t>	</a:t>
            </a:r>
            <a:r>
              <a:rPr lang="en-US" altLang="en-US" b="1" u="sng">
                <a:latin typeface="+mj-lt"/>
              </a:rPr>
              <a:t>$  </a:t>
            </a:r>
            <a:r>
              <a:rPr lang="en-US" altLang="en-US" b="1" u="sng" dirty="0">
                <a:latin typeface="+mj-lt"/>
              </a:rPr>
              <a:t>5,500</a:t>
            </a:r>
            <a:br>
              <a:rPr lang="en-US" altLang="en-US" b="1" u="sng" dirty="0">
                <a:latin typeface="+mj-lt"/>
              </a:rPr>
            </a:br>
            <a:r>
              <a:rPr lang="en-US" altLang="en-US" b="1" dirty="0">
                <a:latin typeface="+mj-lt"/>
              </a:rPr>
              <a:t>	**TOTAL**	</a:t>
            </a:r>
            <a:r>
              <a:rPr lang="en-US" altLang="en-US" b="1">
                <a:latin typeface="+mj-lt"/>
              </a:rPr>
              <a:t>	$</a:t>
            </a:r>
            <a:r>
              <a:rPr lang="en-US" altLang="en-US" b="1" dirty="0">
                <a:latin typeface="+mj-lt"/>
              </a:rPr>
              <a:t>36, 475</a:t>
            </a:r>
            <a:br>
              <a:rPr lang="en-US" altLang="en-US" b="1" dirty="0">
                <a:solidFill>
                  <a:srgbClr val="A50021"/>
                </a:solidFill>
                <a:latin typeface="+mj-lt"/>
              </a:rPr>
            </a:br>
            <a:br>
              <a:rPr lang="en-US" altLang="en-US" b="1" dirty="0">
                <a:latin typeface="+mj-lt"/>
              </a:rPr>
            </a:br>
            <a:endParaRPr lang="en-US" altLang="en-US" b="1" dirty="0">
              <a:solidFill>
                <a:schemeClr val="tx2"/>
              </a:solidFill>
              <a:latin typeface="+mj-lt"/>
            </a:endParaRPr>
          </a:p>
        </p:txBody>
      </p:sp>
      <p:sp>
        <p:nvSpPr>
          <p:cNvPr id="7171" name="Rectangle 1030">
            <a:extLst>
              <a:ext uri="{FF2B5EF4-FFF2-40B4-BE49-F238E27FC236}">
                <a16:creationId xmlns:a16="http://schemas.microsoft.com/office/drawing/2014/main" id="{2F1E207E-53F1-4C4C-9E93-168F9FD874F5}"/>
              </a:ext>
            </a:extLst>
          </p:cNvPr>
          <p:cNvSpPr>
            <a:spLocks noGrp="1" noChangeArrowheads="1"/>
          </p:cNvSpPr>
          <p:nvPr>
            <p:ph type="title"/>
          </p:nvPr>
        </p:nvSpPr>
        <p:spPr/>
        <p:txBody>
          <a:bodyPr/>
          <a:lstStyle/>
          <a:p>
            <a:r>
              <a:rPr lang="en-US" altLang="en-US"/>
              <a:t>Columbia University</a:t>
            </a:r>
          </a:p>
        </p:txBody>
      </p:sp>
    </p:spTree>
    <p:extLst>
      <p:ext uri="{BB962C8B-B14F-4D97-AF65-F5344CB8AC3E}">
        <p14:creationId xmlns:p14="http://schemas.microsoft.com/office/powerpoint/2010/main" val="3007529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89C8E0A-9AD7-4287-B889-85C5AFF4C34E}"/>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11267" name="Rectangle 3">
            <a:extLst>
              <a:ext uri="{FF2B5EF4-FFF2-40B4-BE49-F238E27FC236}">
                <a16:creationId xmlns:a16="http://schemas.microsoft.com/office/drawing/2014/main" id="{7E1CBFFB-74F5-4373-9E8B-D0AA811E19DD}"/>
              </a:ext>
            </a:extLst>
          </p:cNvPr>
          <p:cNvSpPr>
            <a:spLocks/>
          </p:cNvSpPr>
          <p:nvPr/>
        </p:nvSpPr>
        <p:spPr bwMode="auto">
          <a:xfrm>
            <a:off x="1371600" y="25908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600">
                <a:solidFill>
                  <a:schemeClr val="tx2"/>
                </a:solidFill>
                <a:latin typeface="Calibri" panose="020F0502020204030204" pitchFamily="34" charset="0"/>
              </a:rPr>
              <a:t>1. The Appeals Process</a:t>
            </a:r>
          </a:p>
        </p:txBody>
      </p:sp>
      <p:sp>
        <p:nvSpPr>
          <p:cNvPr id="11268" name="Rectangle 4">
            <a:extLst>
              <a:ext uri="{FF2B5EF4-FFF2-40B4-BE49-F238E27FC236}">
                <a16:creationId xmlns:a16="http://schemas.microsoft.com/office/drawing/2014/main" id="{C4050AC0-D8A8-403A-AB91-58CFE217C9F9}"/>
              </a:ext>
            </a:extLst>
          </p:cNvPr>
          <p:cNvSpPr>
            <a:spLocks/>
          </p:cNvSpPr>
          <p:nvPr/>
        </p:nvSpPr>
        <p:spPr bwMode="auto">
          <a:xfrm>
            <a:off x="533400"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Appealing Financial Aid Awards</a:t>
            </a:r>
          </a:p>
        </p:txBody>
      </p:sp>
      <p:sp>
        <p:nvSpPr>
          <p:cNvPr id="11269" name="Rectangle 5">
            <a:extLst>
              <a:ext uri="{FF2B5EF4-FFF2-40B4-BE49-F238E27FC236}">
                <a16:creationId xmlns:a16="http://schemas.microsoft.com/office/drawing/2014/main" id="{B900EEA9-1BC0-475A-9CFE-9187A7F1DDF6}"/>
              </a:ext>
            </a:extLst>
          </p:cNvPr>
          <p:cNvSpPr>
            <a:spLocks/>
          </p:cNvSpPr>
          <p:nvPr/>
        </p:nvSpPr>
        <p:spPr bwMode="auto">
          <a:xfrm>
            <a:off x="1371600" y="34290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600">
                <a:solidFill>
                  <a:schemeClr val="tx2"/>
                </a:solidFill>
                <a:latin typeface="Calibri" panose="020F0502020204030204" pitchFamily="34" charset="0"/>
              </a:rPr>
              <a:t>2. Professional Judgment</a:t>
            </a:r>
          </a:p>
        </p:txBody>
      </p:sp>
      <p:sp>
        <p:nvSpPr>
          <p:cNvPr id="11270" name="Rectangle 6">
            <a:extLst>
              <a:ext uri="{FF2B5EF4-FFF2-40B4-BE49-F238E27FC236}">
                <a16:creationId xmlns:a16="http://schemas.microsoft.com/office/drawing/2014/main" id="{E8F667E3-3C07-4E3F-8055-87187128580D}"/>
              </a:ext>
            </a:extLst>
          </p:cNvPr>
          <p:cNvSpPr>
            <a:spLocks/>
          </p:cNvSpPr>
          <p:nvPr/>
        </p:nvSpPr>
        <p:spPr bwMode="auto">
          <a:xfrm>
            <a:off x="1371600" y="4267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600">
                <a:solidFill>
                  <a:schemeClr val="tx2"/>
                </a:solidFill>
                <a:latin typeface="Calibri" panose="020F0502020204030204" pitchFamily="34" charset="0"/>
              </a:rPr>
              <a:t>3. Special Circumstances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57C980F-7278-4565-9590-33359487A8B9}"/>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12291" name="Rectangle 3">
            <a:extLst>
              <a:ext uri="{FF2B5EF4-FFF2-40B4-BE49-F238E27FC236}">
                <a16:creationId xmlns:a16="http://schemas.microsoft.com/office/drawing/2014/main" id="{DF4CEB86-1441-465A-8A87-79DE1EF883DC}"/>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The Appeals Process</a:t>
            </a:r>
          </a:p>
        </p:txBody>
      </p:sp>
      <p:sp>
        <p:nvSpPr>
          <p:cNvPr id="12292" name="Rectangle 4">
            <a:extLst>
              <a:ext uri="{FF2B5EF4-FFF2-40B4-BE49-F238E27FC236}">
                <a16:creationId xmlns:a16="http://schemas.microsoft.com/office/drawing/2014/main" id="{9309C97F-CD31-4624-9C74-CC5D53ECF0E3}"/>
              </a:ext>
            </a:extLst>
          </p:cNvPr>
          <p:cNvSpPr>
            <a:spLocks/>
          </p:cNvSpPr>
          <p:nvPr/>
        </p:nvSpPr>
        <p:spPr bwMode="auto">
          <a:xfrm>
            <a:off x="457200" y="1905000"/>
            <a:ext cx="8686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The student can appeal the award they receive from the college if it does not meet their financial needs. </a:t>
            </a:r>
          </a:p>
        </p:txBody>
      </p:sp>
      <p:sp>
        <p:nvSpPr>
          <p:cNvPr id="12293" name="Rectangle 6">
            <a:extLst>
              <a:ext uri="{FF2B5EF4-FFF2-40B4-BE49-F238E27FC236}">
                <a16:creationId xmlns:a16="http://schemas.microsoft.com/office/drawing/2014/main" id="{C986266E-5F80-40F3-9CD4-0EB53AFDB76A}"/>
              </a:ext>
            </a:extLst>
          </p:cNvPr>
          <p:cNvSpPr>
            <a:spLocks/>
          </p:cNvSpPr>
          <p:nvPr/>
        </p:nvSpPr>
        <p:spPr bwMode="auto">
          <a:xfrm>
            <a:off x="457200" y="3733800"/>
            <a:ext cx="8686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en-US" altLang="en-US" sz="3200">
                <a:solidFill>
                  <a:schemeClr val="tx2"/>
                </a:solidFill>
                <a:latin typeface="Calibri" panose="020F0502020204030204" pitchFamily="34" charset="0"/>
              </a:rPr>
              <a:t>Each college has its own process for appeals and the student stands the best chance of receiving an improved award letter if they already have a better award in hand from another college.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32785E3-3FE4-418C-BBE5-3DA7928C7E15}"/>
              </a:ext>
            </a:extLst>
          </p:cNvPr>
          <p:cNvSpPr>
            <a:spLocks noGrp="1"/>
          </p:cNvSpPr>
          <p:nvPr>
            <p:ph type="title"/>
          </p:nvPr>
        </p:nvSpPr>
        <p:spPr>
          <a:xfrm>
            <a:off x="457200" y="1981200"/>
            <a:ext cx="8229600" cy="1143000"/>
          </a:xfrm>
        </p:spPr>
        <p:txBody>
          <a:bodyPr/>
          <a:lstStyle/>
          <a:p>
            <a:pPr eaLnBrk="1" hangingPunct="1"/>
            <a:r>
              <a:rPr lang="en-US" altLang="en-US" sz="4000"/>
              <a:t>Understanding Financial Aid</a:t>
            </a:r>
          </a:p>
        </p:txBody>
      </p:sp>
      <p:sp>
        <p:nvSpPr>
          <p:cNvPr id="13315" name="Rectangle 3">
            <a:extLst>
              <a:ext uri="{FF2B5EF4-FFF2-40B4-BE49-F238E27FC236}">
                <a16:creationId xmlns:a16="http://schemas.microsoft.com/office/drawing/2014/main" id="{5E34DEC6-1925-431D-9270-B03B59850EE5}"/>
              </a:ext>
            </a:extLst>
          </p:cNvPr>
          <p:cNvSpPr>
            <a:spLocks/>
          </p:cNvSpPr>
          <p:nvPr/>
        </p:nvSpPr>
        <p:spPr bwMode="auto">
          <a:xfrm>
            <a:off x="0" y="17526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3200">
                <a:solidFill>
                  <a:schemeClr val="tx2"/>
                </a:solidFill>
                <a:latin typeface="Calibri" panose="020F0502020204030204" pitchFamily="34" charset="0"/>
              </a:rPr>
              <a:t>KEY POINTS:</a:t>
            </a:r>
          </a:p>
        </p:txBody>
      </p:sp>
      <p:sp>
        <p:nvSpPr>
          <p:cNvPr id="13316" name="Rectangle 4">
            <a:extLst>
              <a:ext uri="{FF2B5EF4-FFF2-40B4-BE49-F238E27FC236}">
                <a16:creationId xmlns:a16="http://schemas.microsoft.com/office/drawing/2014/main" id="{4B6715D3-7E7D-4EB4-A58B-CDD34B3617C6}"/>
              </a:ext>
            </a:extLst>
          </p:cNvPr>
          <p:cNvSpPr>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000">
                <a:solidFill>
                  <a:schemeClr val="bg1"/>
                </a:solidFill>
                <a:latin typeface="Calibri" panose="020F0502020204030204" pitchFamily="34" charset="0"/>
              </a:rPr>
              <a:t>The Appeals Process</a:t>
            </a:r>
          </a:p>
        </p:txBody>
      </p:sp>
      <p:sp>
        <p:nvSpPr>
          <p:cNvPr id="13317" name="Rectangle 5">
            <a:extLst>
              <a:ext uri="{FF2B5EF4-FFF2-40B4-BE49-F238E27FC236}">
                <a16:creationId xmlns:a16="http://schemas.microsoft.com/office/drawing/2014/main" id="{17ACE973-588E-44E5-8F2F-FAD014DDA153}"/>
              </a:ext>
            </a:extLst>
          </p:cNvPr>
          <p:cNvSpPr>
            <a:spLocks/>
          </p:cNvSpPr>
          <p:nvPr/>
        </p:nvSpPr>
        <p:spPr bwMode="auto">
          <a:xfrm>
            <a:off x="457200" y="24384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1. </a:t>
            </a:r>
            <a:r>
              <a:rPr lang="en-US" altLang="en-US" sz="2400">
                <a:latin typeface="Calibri" panose="020F0502020204030204" pitchFamily="34" charset="0"/>
              </a:rPr>
              <a:t>Clearly state the reasons for the appeal</a:t>
            </a:r>
          </a:p>
        </p:txBody>
      </p:sp>
      <p:sp>
        <p:nvSpPr>
          <p:cNvPr id="13318" name="Rectangle 6">
            <a:extLst>
              <a:ext uri="{FF2B5EF4-FFF2-40B4-BE49-F238E27FC236}">
                <a16:creationId xmlns:a16="http://schemas.microsoft.com/office/drawing/2014/main" id="{85F32F61-26DD-42A7-A7D8-92E048882C2A}"/>
              </a:ext>
            </a:extLst>
          </p:cNvPr>
          <p:cNvSpPr>
            <a:spLocks/>
          </p:cNvSpPr>
          <p:nvPr/>
        </p:nvSpPr>
        <p:spPr bwMode="auto">
          <a:xfrm>
            <a:off x="457200" y="3810000"/>
            <a:ext cx="8686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3. </a:t>
            </a:r>
            <a:r>
              <a:rPr lang="en-US" altLang="en-US" sz="2400">
                <a:latin typeface="Calibri" panose="020F0502020204030204" pitchFamily="34" charset="0"/>
              </a:rPr>
              <a:t>Request a specific amount of money</a:t>
            </a:r>
          </a:p>
        </p:txBody>
      </p:sp>
      <p:sp>
        <p:nvSpPr>
          <p:cNvPr id="13319" name="Rectangle 7">
            <a:extLst>
              <a:ext uri="{FF2B5EF4-FFF2-40B4-BE49-F238E27FC236}">
                <a16:creationId xmlns:a16="http://schemas.microsoft.com/office/drawing/2014/main" id="{22683DBA-5D14-432F-9C33-B706B4ADC713}"/>
              </a:ext>
            </a:extLst>
          </p:cNvPr>
          <p:cNvSpPr>
            <a:spLocks/>
          </p:cNvSpPr>
          <p:nvPr/>
        </p:nvSpPr>
        <p:spPr bwMode="auto">
          <a:xfrm>
            <a:off x="457200" y="51816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5.	</a:t>
            </a:r>
            <a:r>
              <a:rPr lang="en-US" altLang="en-US" sz="2400">
                <a:latin typeface="Calibri" panose="020F0502020204030204" pitchFamily="34" charset="0"/>
              </a:rPr>
              <a:t>Each college determines its own regulations for this process</a:t>
            </a:r>
          </a:p>
          <a:p>
            <a:pPr eaLnBrk="1" hangingPunct="1">
              <a:spcBef>
                <a:spcPct val="20000"/>
              </a:spcBef>
              <a:buFont typeface="Arial" panose="020B0604020202020204" pitchFamily="34" charset="0"/>
              <a:buNone/>
            </a:pPr>
            <a:endParaRPr lang="en-US" altLang="en-US" sz="2400">
              <a:solidFill>
                <a:schemeClr val="tx2"/>
              </a:solidFill>
              <a:latin typeface="Calibri" panose="020F0502020204030204" pitchFamily="34" charset="0"/>
            </a:endParaRPr>
          </a:p>
        </p:txBody>
      </p:sp>
      <p:sp>
        <p:nvSpPr>
          <p:cNvPr id="13320" name="Rectangle 8">
            <a:extLst>
              <a:ext uri="{FF2B5EF4-FFF2-40B4-BE49-F238E27FC236}">
                <a16:creationId xmlns:a16="http://schemas.microsoft.com/office/drawing/2014/main" id="{120049F5-DFBA-4186-92B7-0CD110FB04BA}"/>
              </a:ext>
            </a:extLst>
          </p:cNvPr>
          <p:cNvSpPr>
            <a:spLocks/>
          </p:cNvSpPr>
          <p:nvPr/>
        </p:nvSpPr>
        <p:spPr bwMode="auto">
          <a:xfrm>
            <a:off x="457200" y="31242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2.	</a:t>
            </a:r>
            <a:r>
              <a:rPr lang="en-US" altLang="en-US" sz="2400">
                <a:latin typeface="Calibri" panose="020F0502020204030204" pitchFamily="34" charset="0"/>
              </a:rPr>
              <a:t>It is preferable to contact the financial aid officer in person</a:t>
            </a:r>
          </a:p>
        </p:txBody>
      </p:sp>
      <p:sp>
        <p:nvSpPr>
          <p:cNvPr id="13321" name="Rectangle 10">
            <a:extLst>
              <a:ext uri="{FF2B5EF4-FFF2-40B4-BE49-F238E27FC236}">
                <a16:creationId xmlns:a16="http://schemas.microsoft.com/office/drawing/2014/main" id="{F308E012-CBE5-422F-B543-0DFF0F965F0F}"/>
              </a:ext>
            </a:extLst>
          </p:cNvPr>
          <p:cNvSpPr>
            <a:spLocks/>
          </p:cNvSpPr>
          <p:nvPr/>
        </p:nvSpPr>
        <p:spPr bwMode="auto">
          <a:xfrm>
            <a:off x="457200" y="44958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solidFill>
                  <a:schemeClr val="tx2"/>
                </a:solidFill>
                <a:latin typeface="Calibri" panose="020F0502020204030204" pitchFamily="34" charset="0"/>
              </a:rPr>
              <a:t>4.	</a:t>
            </a:r>
            <a:r>
              <a:rPr lang="en-US" altLang="en-US" sz="2400">
                <a:latin typeface="Calibri" panose="020F0502020204030204" pitchFamily="34" charset="0"/>
              </a:rPr>
              <a:t>Submit any required documents to prove your case </a:t>
            </a:r>
          </a:p>
          <a:p>
            <a:pPr eaLnBrk="1" hangingPunct="1">
              <a:spcBef>
                <a:spcPct val="20000"/>
              </a:spcBef>
              <a:buFont typeface="Arial" panose="020B0604020202020204" pitchFamily="34" charset="0"/>
              <a:buNone/>
            </a:pPr>
            <a:endParaRPr lang="en-US" altLang="en-US" sz="2400">
              <a:solidFill>
                <a:schemeClr val="tx2"/>
              </a:solidFill>
              <a:latin typeface="Calibri" panose="020F0502020204030204" pitchFamily="34" charset="0"/>
            </a:endParaRPr>
          </a:p>
        </p:txBody>
      </p:sp>
    </p:spTree>
  </p:cSld>
  <p:clrMapOvr>
    <a:masterClrMapping/>
  </p:clrMapOvr>
</p:sld>
</file>

<file path=ppt/theme/theme1.xml><?xml version="1.0" encoding="utf-8"?>
<a:theme xmlns:a="http://schemas.openxmlformats.org/drawingml/2006/main" name="Blue-gray">
  <a:themeElements>
    <a:clrScheme name="Blue-gray 1">
      <a:dk1>
        <a:srgbClr val="424456"/>
      </a:dk1>
      <a:lt1>
        <a:srgbClr val="FFFFFF"/>
      </a:lt1>
      <a:dk2>
        <a:srgbClr val="000000"/>
      </a:dk2>
      <a:lt2>
        <a:srgbClr val="DEDEDE"/>
      </a:lt2>
      <a:accent1>
        <a:srgbClr val="53548A"/>
      </a:accent1>
      <a:accent2>
        <a:srgbClr val="438086"/>
      </a:accent2>
      <a:accent3>
        <a:srgbClr val="AAAAAA"/>
      </a:accent3>
      <a:accent4>
        <a:srgbClr val="DADADA"/>
      </a:accent4>
      <a:accent5>
        <a:srgbClr val="B3B3C4"/>
      </a:accent5>
      <a:accent6>
        <a:srgbClr val="3C7379"/>
      </a:accent6>
      <a:hlink>
        <a:srgbClr val="67AFBD"/>
      </a:hlink>
      <a:folHlink>
        <a:srgbClr val="C2A874"/>
      </a:folHlink>
    </a:clrScheme>
    <a:fontScheme name="Blue-gray">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gray 1">
        <a:dk1>
          <a:srgbClr val="424456"/>
        </a:dk1>
        <a:lt1>
          <a:srgbClr val="FFFFFF"/>
        </a:lt1>
        <a:dk2>
          <a:srgbClr val="000000"/>
        </a:dk2>
        <a:lt2>
          <a:srgbClr val="DEDEDE"/>
        </a:lt2>
        <a:accent1>
          <a:srgbClr val="53548A"/>
        </a:accent1>
        <a:accent2>
          <a:srgbClr val="438086"/>
        </a:accent2>
        <a:accent3>
          <a:srgbClr val="AAAAAA"/>
        </a:accent3>
        <a:accent4>
          <a:srgbClr val="DADADA"/>
        </a:accent4>
        <a:accent5>
          <a:srgbClr val="B3B3C4"/>
        </a:accent5>
        <a:accent6>
          <a:srgbClr val="3C7379"/>
        </a:accent6>
        <a:hlink>
          <a:srgbClr val="67AFBD"/>
        </a:hlink>
        <a:folHlink>
          <a:srgbClr val="C2A874"/>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text_slide">
  <a:themeElements>
    <a:clrScheme name="2_text_slide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fontScheme name="2_text_slid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text_slide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section">
  <a:themeElements>
    <a:clrScheme name="3_section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fontScheme name="3_sectio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section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Blue-gray</Template>
  <TotalTime>1745</TotalTime>
  <Words>1021</Words>
  <Application>Microsoft Office PowerPoint</Application>
  <PresentationFormat>On-screen Show (4:3)</PresentationFormat>
  <Paragraphs>170</Paragraphs>
  <Slides>16</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16</vt:i4>
      </vt:variant>
    </vt:vector>
  </HeadingPairs>
  <TitlesOfParts>
    <vt:vector size="21" baseType="lpstr">
      <vt:lpstr>Arial</vt:lpstr>
      <vt:lpstr>Calibri</vt:lpstr>
      <vt:lpstr>Blue-gray</vt:lpstr>
      <vt:lpstr>2_text_slide</vt:lpstr>
      <vt:lpstr>3_section</vt:lpstr>
      <vt:lpstr>PowerPoint Presentation</vt:lpstr>
      <vt:lpstr>Understanding Financial Aid</vt:lpstr>
      <vt:lpstr>Understanding Financial Aid</vt:lpstr>
      <vt:lpstr>Understanding Financial Aid</vt:lpstr>
      <vt:lpstr>PowerPoint Presentation</vt:lpstr>
      <vt:lpstr>Columbia University</vt:lpstr>
      <vt:lpstr>Understanding Financial Aid</vt:lpstr>
      <vt:lpstr>Understanding Financial Aid</vt:lpstr>
      <vt:lpstr>Understanding Financial Aid</vt:lpstr>
      <vt:lpstr>Understanding Financial Aid</vt:lpstr>
      <vt:lpstr>Understanding Financial Aid</vt:lpstr>
      <vt:lpstr>Understanding Financial Aid</vt:lpstr>
      <vt:lpstr>Understanding Financial Aid</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Robert J Falconer</cp:lastModifiedBy>
  <cp:revision>40</cp:revision>
  <dcterms:created xsi:type="dcterms:W3CDTF">2007-09-27T01:40:28Z</dcterms:created>
  <dcterms:modified xsi:type="dcterms:W3CDTF">2018-08-03T18:39:03Z</dcterms:modified>
</cp:coreProperties>
</file>